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4"/>
  </p:sldMasterIdLst>
  <p:notesMasterIdLst>
    <p:notesMasterId r:id="rId64"/>
  </p:notesMasterIdLst>
  <p:handoutMasterIdLst>
    <p:handoutMasterId r:id="rId65"/>
  </p:handoutMasterIdLst>
  <p:sldIdLst>
    <p:sldId id="1923" r:id="rId5"/>
    <p:sldId id="2145707316" r:id="rId6"/>
    <p:sldId id="2145707288" r:id="rId7"/>
    <p:sldId id="2145707298" r:id="rId8"/>
    <p:sldId id="2145707315" r:id="rId9"/>
    <p:sldId id="2145707299" r:id="rId10"/>
    <p:sldId id="2145707297" r:id="rId11"/>
    <p:sldId id="2145707327" r:id="rId12"/>
    <p:sldId id="2145707301" r:id="rId13"/>
    <p:sldId id="2145707302" r:id="rId14"/>
    <p:sldId id="2145707303" r:id="rId15"/>
    <p:sldId id="2145707289" r:id="rId16"/>
    <p:sldId id="2145707317" r:id="rId17"/>
    <p:sldId id="2145707318" r:id="rId18"/>
    <p:sldId id="2145707319" r:id="rId19"/>
    <p:sldId id="2145707304" r:id="rId20"/>
    <p:sldId id="2145707333" r:id="rId21"/>
    <p:sldId id="2145707345" r:id="rId22"/>
    <p:sldId id="2145707307" r:id="rId23"/>
    <p:sldId id="2145707334" r:id="rId24"/>
    <p:sldId id="2145707341" r:id="rId25"/>
    <p:sldId id="2145707336" r:id="rId26"/>
    <p:sldId id="2145707346" r:id="rId27"/>
    <p:sldId id="2145707348" r:id="rId28"/>
    <p:sldId id="2145707349" r:id="rId29"/>
    <p:sldId id="2145707354" r:id="rId30"/>
    <p:sldId id="2145707360" r:id="rId31"/>
    <p:sldId id="2145707358" r:id="rId32"/>
    <p:sldId id="2145707355" r:id="rId33"/>
    <p:sldId id="2145707359" r:id="rId34"/>
    <p:sldId id="2145707356" r:id="rId35"/>
    <p:sldId id="2145707361" r:id="rId36"/>
    <p:sldId id="2145707357" r:id="rId37"/>
    <p:sldId id="2145707362" r:id="rId38"/>
    <p:sldId id="2145707335" r:id="rId39"/>
    <p:sldId id="2145707342" r:id="rId40"/>
    <p:sldId id="2145707313" r:id="rId41"/>
    <p:sldId id="2145707321" r:id="rId42"/>
    <p:sldId id="2145707314" r:id="rId43"/>
    <p:sldId id="2145707344" r:id="rId44"/>
    <p:sldId id="2145707350" r:id="rId45"/>
    <p:sldId id="2145707351" r:id="rId46"/>
    <p:sldId id="2145707363" r:id="rId47"/>
    <p:sldId id="2145707352" r:id="rId48"/>
    <p:sldId id="2145707365" r:id="rId49"/>
    <p:sldId id="2145707353" r:id="rId50"/>
    <p:sldId id="2145707364" r:id="rId51"/>
    <p:sldId id="2145707366" r:id="rId52"/>
    <p:sldId id="2145707290" r:id="rId53"/>
    <p:sldId id="2145707331" r:id="rId54"/>
    <p:sldId id="2145707310" r:id="rId55"/>
    <p:sldId id="2145707332" r:id="rId56"/>
    <p:sldId id="2145707329" r:id="rId57"/>
    <p:sldId id="2145707326" r:id="rId58"/>
    <p:sldId id="2145707343" r:id="rId59"/>
    <p:sldId id="2145707320" r:id="rId60"/>
    <p:sldId id="2145707306" r:id="rId61"/>
    <p:sldId id="2145707347" r:id="rId62"/>
    <p:sldId id="214570731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Wilkinson" initials="SW" lastIdx="1" clrIdx="0">
    <p:extLst>
      <p:ext uri="{19B8F6BF-5375-455C-9EA6-DF929625EA0E}">
        <p15:presenceInfo xmlns:p15="http://schemas.microsoft.com/office/powerpoint/2012/main" userId="1186059c3be801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5563"/>
    <a:srgbClr val="9980B9"/>
    <a:srgbClr val="A189BE"/>
    <a:srgbClr val="ED8B00"/>
    <a:srgbClr val="7C2855"/>
    <a:srgbClr val="0072CE"/>
    <a:srgbClr val="F46A25"/>
    <a:srgbClr val="003087"/>
    <a:srgbClr val="F6F8F8"/>
    <a:srgbClr val="00A4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2" autoAdjust="0"/>
    <p:restoredTop sz="88721" autoAdjust="0"/>
  </p:normalViewPr>
  <p:slideViewPr>
    <p:cSldViewPr snapToGrid="0">
      <p:cViewPr varScale="1">
        <p:scale>
          <a:sx n="141" d="100"/>
          <a:sy n="141" d="100"/>
        </p:scale>
        <p:origin x="798" y="120"/>
      </p:cViewPr>
      <p:guideLst/>
    </p:cSldViewPr>
  </p:slideViewPr>
  <p:outlineViewPr>
    <p:cViewPr>
      <p:scale>
        <a:sx n="33" d="100"/>
        <a:sy n="33" d="100"/>
      </p:scale>
      <p:origin x="0" y="-4836"/>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94" d="100"/>
          <a:sy n="94" d="100"/>
        </p:scale>
        <p:origin x="3226" y="101"/>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EC95-64DF-BC69-FC71-A682B40486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9611872-9401-5D00-CCCA-46DDE0B8B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6D816-94D6-40FC-B977-F8A94C7E4824}" type="datetimeFigureOut">
              <a:rPr lang="en-GB" smtClean="0"/>
              <a:t>15/10/2025</a:t>
            </a:fld>
            <a:endParaRPr lang="en-GB"/>
          </a:p>
        </p:txBody>
      </p:sp>
      <p:sp>
        <p:nvSpPr>
          <p:cNvPr id="4" name="Footer Placeholder 3">
            <a:extLst>
              <a:ext uri="{FF2B5EF4-FFF2-40B4-BE49-F238E27FC236}">
                <a16:creationId xmlns:a16="http://schemas.microsoft.com/office/drawing/2014/main" id="{46056112-4593-5EC1-B7DA-2B07022F7A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19C22BD-2C7D-A062-42A2-EA161F716A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0EB188-56CE-4FCB-8130-436851797F69}" type="slidenum">
              <a:rPr lang="en-GB" smtClean="0"/>
              <a:t>‹#›</a:t>
            </a:fld>
            <a:endParaRPr lang="en-GB"/>
          </a:p>
        </p:txBody>
      </p:sp>
    </p:spTree>
    <p:extLst>
      <p:ext uri="{BB962C8B-B14F-4D97-AF65-F5344CB8AC3E}">
        <p14:creationId xmlns:p14="http://schemas.microsoft.com/office/powerpoint/2010/main" val="3162181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ED4C3-48B6-4E4A-9B0F-8051E56348DC}" type="datetimeFigureOut">
              <a:rPr lang="en-GB" smtClean="0"/>
              <a:t>15/10/2025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EC7EF-95E1-3D44-A982-BC7A3E9C617E}" type="slidenum">
              <a:rPr lang="en-GB" smtClean="0"/>
              <a:t>‹#›</a:t>
            </a:fld>
            <a:endParaRPr lang="en-GB"/>
          </a:p>
        </p:txBody>
      </p:sp>
    </p:spTree>
    <p:extLst>
      <p:ext uri="{BB962C8B-B14F-4D97-AF65-F5344CB8AC3E}">
        <p14:creationId xmlns:p14="http://schemas.microsoft.com/office/powerpoint/2010/main" val="150163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Standard title slide</a:t>
            </a:r>
          </a:p>
        </p:txBody>
      </p:sp>
      <p:sp>
        <p:nvSpPr>
          <p:cNvPr id="4" name="Slide Number Placeholder 3"/>
          <p:cNvSpPr>
            <a:spLocks noGrp="1"/>
          </p:cNvSpPr>
          <p:nvPr>
            <p:ph type="sldNum" sz="quarter" idx="5"/>
          </p:nvPr>
        </p:nvSpPr>
        <p:spPr/>
        <p:txBody>
          <a:bodyPr/>
          <a:lstStyle/>
          <a:p>
            <a:fld id="{9A4EC7EF-95E1-3D44-A982-BC7A3E9C617E}" type="slidenum">
              <a:rPr lang="en-GB" smtClean="0"/>
              <a:t>1</a:t>
            </a:fld>
            <a:endParaRPr lang="en-GB"/>
          </a:p>
        </p:txBody>
      </p:sp>
    </p:spTree>
    <p:extLst>
      <p:ext uri="{BB962C8B-B14F-4D97-AF65-F5344CB8AC3E}">
        <p14:creationId xmlns:p14="http://schemas.microsoft.com/office/powerpoint/2010/main" val="2475756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more descriptive titles throughout</a:t>
            </a:r>
          </a:p>
          <a:p>
            <a:r>
              <a:rPr lang="en-US" dirty="0"/>
              <a:t>-Consider section on inequalities from the paper </a:t>
            </a:r>
          </a:p>
        </p:txBody>
      </p:sp>
      <p:sp>
        <p:nvSpPr>
          <p:cNvPr id="4" name="Slide Number Placeholder 3"/>
          <p:cNvSpPr>
            <a:spLocks noGrp="1"/>
          </p:cNvSpPr>
          <p:nvPr>
            <p:ph type="sldNum" sz="quarter" idx="5"/>
          </p:nvPr>
        </p:nvSpPr>
        <p:spPr/>
        <p:txBody>
          <a:bodyPr/>
          <a:lstStyle/>
          <a:p>
            <a:fld id="{9A4EC7EF-95E1-3D44-A982-BC7A3E9C617E}" type="slidenum">
              <a:rPr lang="en-GB" smtClean="0"/>
              <a:t>11</a:t>
            </a:fld>
            <a:endParaRPr lang="en-GB"/>
          </a:p>
        </p:txBody>
      </p:sp>
    </p:spTree>
    <p:extLst>
      <p:ext uri="{BB962C8B-B14F-4D97-AF65-F5344CB8AC3E}">
        <p14:creationId xmlns:p14="http://schemas.microsoft.com/office/powerpoint/2010/main" val="191004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64ADF-C474-0E2C-0CDB-F9F521FE8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844D3-ECEF-F862-9BF2-263CE4D9F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BF5FC1-64AB-0F71-9F4B-E29CE0B3E58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1634A041-2AEC-03EF-374E-4286D8097982}"/>
              </a:ext>
            </a:extLst>
          </p:cNvPr>
          <p:cNvSpPr>
            <a:spLocks noGrp="1"/>
          </p:cNvSpPr>
          <p:nvPr>
            <p:ph type="sldNum" sz="quarter" idx="5"/>
          </p:nvPr>
        </p:nvSpPr>
        <p:spPr/>
        <p:txBody>
          <a:bodyPr/>
          <a:lstStyle/>
          <a:p>
            <a:fld id="{9A4EC7EF-95E1-3D44-A982-BC7A3E9C617E}" type="slidenum">
              <a:rPr lang="en-GB" smtClean="0"/>
              <a:t>13</a:t>
            </a:fld>
            <a:endParaRPr lang="en-GB"/>
          </a:p>
        </p:txBody>
      </p:sp>
    </p:spTree>
    <p:extLst>
      <p:ext uri="{BB962C8B-B14F-4D97-AF65-F5344CB8AC3E}">
        <p14:creationId xmlns:p14="http://schemas.microsoft.com/office/powerpoint/2010/main" val="3569405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97417-DDDF-E541-66F8-F48C99AC1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529F0-0039-299A-93FC-0B1EE33D8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81C22D-2B6A-B421-D827-60100BA7D74B}"/>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BB1D03E5-D3C1-774F-923F-DEA240B4C1B2}"/>
              </a:ext>
            </a:extLst>
          </p:cNvPr>
          <p:cNvSpPr>
            <a:spLocks noGrp="1"/>
          </p:cNvSpPr>
          <p:nvPr>
            <p:ph type="sldNum" sz="quarter" idx="5"/>
          </p:nvPr>
        </p:nvSpPr>
        <p:spPr/>
        <p:txBody>
          <a:bodyPr/>
          <a:lstStyle/>
          <a:p>
            <a:fld id="{9A4EC7EF-95E1-3D44-A982-BC7A3E9C617E}" type="slidenum">
              <a:rPr lang="en-GB" smtClean="0"/>
              <a:t>14</a:t>
            </a:fld>
            <a:endParaRPr lang="en-GB"/>
          </a:p>
        </p:txBody>
      </p:sp>
    </p:spTree>
    <p:extLst>
      <p:ext uri="{BB962C8B-B14F-4D97-AF65-F5344CB8AC3E}">
        <p14:creationId xmlns:p14="http://schemas.microsoft.com/office/powerpoint/2010/main" val="1653557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3D7E9-CE1B-681A-190D-8E6C52A03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75349-ADD5-E006-367B-CE77B4E3C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D83F3B-1B13-EB9C-8988-E89417AD16EC}"/>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Hence randomized controlled trials</a:t>
            </a:r>
          </a:p>
        </p:txBody>
      </p:sp>
      <p:sp>
        <p:nvSpPr>
          <p:cNvPr id="4" name="Slide Number Placeholder 3">
            <a:extLst>
              <a:ext uri="{FF2B5EF4-FFF2-40B4-BE49-F238E27FC236}">
                <a16:creationId xmlns:a16="http://schemas.microsoft.com/office/drawing/2014/main" id="{DAB90A3A-6E5A-24BC-0336-3E78AFA50978}"/>
              </a:ext>
            </a:extLst>
          </p:cNvPr>
          <p:cNvSpPr>
            <a:spLocks noGrp="1"/>
          </p:cNvSpPr>
          <p:nvPr>
            <p:ph type="sldNum" sz="quarter" idx="5"/>
          </p:nvPr>
        </p:nvSpPr>
        <p:spPr/>
        <p:txBody>
          <a:bodyPr/>
          <a:lstStyle/>
          <a:p>
            <a:fld id="{9A4EC7EF-95E1-3D44-A982-BC7A3E9C617E}" type="slidenum">
              <a:rPr lang="en-GB" smtClean="0"/>
              <a:t>15</a:t>
            </a:fld>
            <a:endParaRPr lang="en-GB"/>
          </a:p>
        </p:txBody>
      </p:sp>
    </p:spTree>
    <p:extLst>
      <p:ext uri="{BB962C8B-B14F-4D97-AF65-F5344CB8AC3E}">
        <p14:creationId xmlns:p14="http://schemas.microsoft.com/office/powerpoint/2010/main" val="195775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711E3-4474-6027-0759-296C3EAAB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C5CDA-675C-53F1-6089-41C5EF6AE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207A2-0231-ABF3-0977-F5188F595C5D}"/>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F73514D7-54D5-364B-00A8-EBB4EA14F29B}"/>
              </a:ext>
            </a:extLst>
          </p:cNvPr>
          <p:cNvSpPr>
            <a:spLocks noGrp="1"/>
          </p:cNvSpPr>
          <p:nvPr>
            <p:ph type="sldNum" sz="quarter" idx="5"/>
          </p:nvPr>
        </p:nvSpPr>
        <p:spPr/>
        <p:txBody>
          <a:bodyPr/>
          <a:lstStyle/>
          <a:p>
            <a:fld id="{9A4EC7EF-95E1-3D44-A982-BC7A3E9C617E}" type="slidenum">
              <a:rPr lang="en-GB" smtClean="0"/>
              <a:t>16</a:t>
            </a:fld>
            <a:endParaRPr lang="en-GB"/>
          </a:p>
        </p:txBody>
      </p:sp>
    </p:spTree>
    <p:extLst>
      <p:ext uri="{BB962C8B-B14F-4D97-AF65-F5344CB8AC3E}">
        <p14:creationId xmlns:p14="http://schemas.microsoft.com/office/powerpoint/2010/main" val="3482855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6C571-7ED7-C9DA-B748-650615E179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3AFA2-A5FF-7003-0C60-41601414C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5ADA7-2D1E-6504-74F2-DCE6AC4E539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Consider points -&gt; now that we have large observational datasets, we should leverage them in the absence of trials</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Emphasise that this isn’t being done in all situations</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Focus more on high value decisions or projects where you do want to do this</a:t>
            </a:r>
          </a:p>
        </p:txBody>
      </p:sp>
      <p:sp>
        <p:nvSpPr>
          <p:cNvPr id="4" name="Slide Number Placeholder 3">
            <a:extLst>
              <a:ext uri="{FF2B5EF4-FFF2-40B4-BE49-F238E27FC236}">
                <a16:creationId xmlns:a16="http://schemas.microsoft.com/office/drawing/2014/main" id="{72914566-86EE-58CE-F5B9-FB3335FAF169}"/>
              </a:ext>
            </a:extLst>
          </p:cNvPr>
          <p:cNvSpPr>
            <a:spLocks noGrp="1"/>
          </p:cNvSpPr>
          <p:nvPr>
            <p:ph type="sldNum" sz="quarter" idx="5"/>
          </p:nvPr>
        </p:nvSpPr>
        <p:spPr/>
        <p:txBody>
          <a:bodyPr/>
          <a:lstStyle/>
          <a:p>
            <a:fld id="{9A4EC7EF-95E1-3D44-A982-BC7A3E9C617E}" type="slidenum">
              <a:rPr lang="en-GB" smtClean="0"/>
              <a:t>17</a:t>
            </a:fld>
            <a:endParaRPr lang="en-GB"/>
          </a:p>
        </p:txBody>
      </p:sp>
    </p:spTree>
    <p:extLst>
      <p:ext uri="{BB962C8B-B14F-4D97-AF65-F5344CB8AC3E}">
        <p14:creationId xmlns:p14="http://schemas.microsoft.com/office/powerpoint/2010/main" val="2319312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83CBC-8029-8BEE-5AB0-BDE3FD8E8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03430A-D15E-6873-330A-70FBEE8F50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CB8497-DD21-3C59-DA0B-AADA4FCA856D}"/>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EC82633-362E-D5DA-DC75-E25E5A459B14}"/>
              </a:ext>
            </a:extLst>
          </p:cNvPr>
          <p:cNvSpPr>
            <a:spLocks noGrp="1"/>
          </p:cNvSpPr>
          <p:nvPr>
            <p:ph type="sldNum" sz="quarter" idx="5"/>
          </p:nvPr>
        </p:nvSpPr>
        <p:spPr/>
        <p:txBody>
          <a:bodyPr/>
          <a:lstStyle/>
          <a:p>
            <a:fld id="{9A4EC7EF-95E1-3D44-A982-BC7A3E9C617E}" type="slidenum">
              <a:rPr lang="en-GB" smtClean="0"/>
              <a:t>18</a:t>
            </a:fld>
            <a:endParaRPr lang="en-GB"/>
          </a:p>
        </p:txBody>
      </p:sp>
    </p:spTree>
    <p:extLst>
      <p:ext uri="{BB962C8B-B14F-4D97-AF65-F5344CB8AC3E}">
        <p14:creationId xmlns:p14="http://schemas.microsoft.com/office/powerpoint/2010/main" val="1818933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32396-7C10-3FE6-29BF-D6D2946ED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A90C9-C84A-1BF2-3692-7E387C8405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9C725-76E6-938C-1073-499C75FAA6FF}"/>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405DE8C9-8BA8-FA20-D6A8-6BDB51C053BE}"/>
              </a:ext>
            </a:extLst>
          </p:cNvPr>
          <p:cNvSpPr>
            <a:spLocks noGrp="1"/>
          </p:cNvSpPr>
          <p:nvPr>
            <p:ph type="sldNum" sz="quarter" idx="5"/>
          </p:nvPr>
        </p:nvSpPr>
        <p:spPr/>
        <p:txBody>
          <a:bodyPr/>
          <a:lstStyle/>
          <a:p>
            <a:fld id="{9A4EC7EF-95E1-3D44-A982-BC7A3E9C617E}" type="slidenum">
              <a:rPr lang="en-GB" smtClean="0"/>
              <a:t>19</a:t>
            </a:fld>
            <a:endParaRPr lang="en-GB"/>
          </a:p>
        </p:txBody>
      </p:sp>
    </p:spTree>
    <p:extLst>
      <p:ext uri="{BB962C8B-B14F-4D97-AF65-F5344CB8AC3E}">
        <p14:creationId xmlns:p14="http://schemas.microsoft.com/office/powerpoint/2010/main" val="151101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B2D5-B995-D38F-7769-BFD485213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6A8C1-E481-6300-D40C-AC16FEC49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6D8265-DA68-D044-C73C-0AC490D0D50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8040358-1635-9DF6-38DD-6DD90EFB6DBB}"/>
              </a:ext>
            </a:extLst>
          </p:cNvPr>
          <p:cNvSpPr>
            <a:spLocks noGrp="1"/>
          </p:cNvSpPr>
          <p:nvPr>
            <p:ph type="sldNum" sz="quarter" idx="5"/>
          </p:nvPr>
        </p:nvSpPr>
        <p:spPr/>
        <p:txBody>
          <a:bodyPr/>
          <a:lstStyle/>
          <a:p>
            <a:fld id="{9A4EC7EF-95E1-3D44-A982-BC7A3E9C617E}" type="slidenum">
              <a:rPr lang="en-GB" smtClean="0"/>
              <a:t>21</a:t>
            </a:fld>
            <a:endParaRPr lang="en-GB"/>
          </a:p>
        </p:txBody>
      </p:sp>
    </p:spTree>
    <p:extLst>
      <p:ext uri="{BB962C8B-B14F-4D97-AF65-F5344CB8AC3E}">
        <p14:creationId xmlns:p14="http://schemas.microsoft.com/office/powerpoint/2010/main" val="1048736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FD68-0C38-ACCA-8A6D-FF4D9EBA4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9C7A3-EF00-9821-A624-4C0C82976D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45633-9C00-1C15-22AB-102CF5A6CEE0}"/>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29C2E28-B262-F8A2-6808-646404240DA9}"/>
              </a:ext>
            </a:extLst>
          </p:cNvPr>
          <p:cNvSpPr>
            <a:spLocks noGrp="1"/>
          </p:cNvSpPr>
          <p:nvPr>
            <p:ph type="sldNum" sz="quarter" idx="5"/>
          </p:nvPr>
        </p:nvSpPr>
        <p:spPr/>
        <p:txBody>
          <a:bodyPr/>
          <a:lstStyle/>
          <a:p>
            <a:fld id="{9A4EC7EF-95E1-3D44-A982-BC7A3E9C617E}" type="slidenum">
              <a:rPr lang="en-GB" smtClean="0"/>
              <a:t>22</a:t>
            </a:fld>
            <a:endParaRPr lang="en-GB"/>
          </a:p>
        </p:txBody>
      </p:sp>
    </p:spTree>
    <p:extLst>
      <p:ext uri="{BB962C8B-B14F-4D97-AF65-F5344CB8AC3E}">
        <p14:creationId xmlns:p14="http://schemas.microsoft.com/office/powerpoint/2010/main" val="3621924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4E96C-9CCE-17FB-0E4D-0979ACC0C1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FB5F8-5354-12AA-1C11-23DBAFF00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9B9A8-2963-6B0E-37DC-EADB54F5A645}"/>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085C579-44D5-3EFC-CBD3-183D37FAEE5B}"/>
              </a:ext>
            </a:extLst>
          </p:cNvPr>
          <p:cNvSpPr>
            <a:spLocks noGrp="1"/>
          </p:cNvSpPr>
          <p:nvPr>
            <p:ph type="sldNum" sz="quarter" idx="5"/>
          </p:nvPr>
        </p:nvSpPr>
        <p:spPr/>
        <p:txBody>
          <a:bodyPr/>
          <a:lstStyle/>
          <a:p>
            <a:fld id="{9A4EC7EF-95E1-3D44-A982-BC7A3E9C617E}" type="slidenum">
              <a:rPr lang="en-GB" smtClean="0"/>
              <a:t>2</a:t>
            </a:fld>
            <a:endParaRPr lang="en-GB"/>
          </a:p>
        </p:txBody>
      </p:sp>
    </p:spTree>
    <p:extLst>
      <p:ext uri="{BB962C8B-B14F-4D97-AF65-F5344CB8AC3E}">
        <p14:creationId xmlns:p14="http://schemas.microsoft.com/office/powerpoint/2010/main" val="3778178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10676-1C7E-18C5-C06B-9E06AE5663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3552F-E78A-8864-2BE1-3BFBC1FE3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88A2C-659A-026E-D879-E91FF37AD877}"/>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8D294E9-357B-4B5D-109D-71B69D886378}"/>
              </a:ext>
            </a:extLst>
          </p:cNvPr>
          <p:cNvSpPr>
            <a:spLocks noGrp="1"/>
          </p:cNvSpPr>
          <p:nvPr>
            <p:ph type="sldNum" sz="quarter" idx="5"/>
          </p:nvPr>
        </p:nvSpPr>
        <p:spPr/>
        <p:txBody>
          <a:bodyPr/>
          <a:lstStyle/>
          <a:p>
            <a:fld id="{9A4EC7EF-95E1-3D44-A982-BC7A3E9C617E}" type="slidenum">
              <a:rPr lang="en-GB" smtClean="0"/>
              <a:t>23</a:t>
            </a:fld>
            <a:endParaRPr lang="en-GB"/>
          </a:p>
        </p:txBody>
      </p:sp>
    </p:spTree>
    <p:extLst>
      <p:ext uri="{BB962C8B-B14F-4D97-AF65-F5344CB8AC3E}">
        <p14:creationId xmlns:p14="http://schemas.microsoft.com/office/powerpoint/2010/main" val="3468293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3B658-F34F-B736-3CDD-F8F0284BC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2B2E3-B77E-B7F2-E9AB-231397529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3841D-8081-F633-ACFC-AE8E94A75F5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7736C71-29B6-26EB-D72A-57BCEE78E8D0}"/>
              </a:ext>
            </a:extLst>
          </p:cNvPr>
          <p:cNvSpPr>
            <a:spLocks noGrp="1"/>
          </p:cNvSpPr>
          <p:nvPr>
            <p:ph type="sldNum" sz="quarter" idx="5"/>
          </p:nvPr>
        </p:nvSpPr>
        <p:spPr/>
        <p:txBody>
          <a:bodyPr/>
          <a:lstStyle/>
          <a:p>
            <a:fld id="{9A4EC7EF-95E1-3D44-A982-BC7A3E9C617E}" type="slidenum">
              <a:rPr lang="en-GB" smtClean="0"/>
              <a:t>24</a:t>
            </a:fld>
            <a:endParaRPr lang="en-GB"/>
          </a:p>
        </p:txBody>
      </p:sp>
    </p:spTree>
    <p:extLst>
      <p:ext uri="{BB962C8B-B14F-4D97-AF65-F5344CB8AC3E}">
        <p14:creationId xmlns:p14="http://schemas.microsoft.com/office/powerpoint/2010/main" val="3444663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6A2DF-C6B3-E595-7741-A4664ED39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1B2D7-E551-7D0B-F83F-4559523C5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4DAB9-7C96-4E90-FF64-E2425245178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A862D03-9C7A-EFE2-19C6-23EA636AC6BE}"/>
              </a:ext>
            </a:extLst>
          </p:cNvPr>
          <p:cNvSpPr>
            <a:spLocks noGrp="1"/>
          </p:cNvSpPr>
          <p:nvPr>
            <p:ph type="sldNum" sz="quarter" idx="5"/>
          </p:nvPr>
        </p:nvSpPr>
        <p:spPr/>
        <p:txBody>
          <a:bodyPr/>
          <a:lstStyle/>
          <a:p>
            <a:fld id="{9A4EC7EF-95E1-3D44-A982-BC7A3E9C617E}" type="slidenum">
              <a:rPr lang="en-GB" smtClean="0"/>
              <a:t>25</a:t>
            </a:fld>
            <a:endParaRPr lang="en-GB"/>
          </a:p>
        </p:txBody>
      </p:sp>
    </p:spTree>
    <p:extLst>
      <p:ext uri="{BB962C8B-B14F-4D97-AF65-F5344CB8AC3E}">
        <p14:creationId xmlns:p14="http://schemas.microsoft.com/office/powerpoint/2010/main" val="1745504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ED7C3-7EFC-962C-014F-04AF0EAAF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BBF73-D6FD-FD3D-20E3-BC4E123D7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81DAA5-8AC7-BD30-5A31-8756FAA67971}"/>
              </a:ext>
            </a:extLst>
          </p:cNvPr>
          <p:cNvSpPr>
            <a:spLocks noGrp="1"/>
          </p:cNvSpPr>
          <p:nvPr>
            <p:ph type="body" idx="1"/>
          </p:nvPr>
        </p:nvSpPr>
        <p:spPr/>
        <p:txBody>
          <a:bodyPr/>
          <a:lstStyle/>
          <a:p>
            <a:pPr fontAlgn="base"/>
            <a:r>
              <a:rPr lang="en-GB" sz="800" dirty="0">
                <a:solidFill>
                  <a:srgbClr val="FF0000"/>
                </a:solidFill>
                <a:latin typeface="Arial" panose="020B0604020202020204" pitchFamily="34" charset="0"/>
                <a:cs typeface="Arial" panose="020B0604020202020204" pitchFamily="34" charset="0"/>
              </a:rPr>
              <a:t>“</a:t>
            </a:r>
            <a:r>
              <a:rPr lang="en-GB" sz="1200" b="1" i="0" kern="1200" dirty="0">
                <a:solidFill>
                  <a:schemeClr val="tx1"/>
                </a:solidFill>
                <a:effectLst/>
                <a:latin typeface="+mn-lt"/>
                <a:ea typeface="+mn-ea"/>
                <a:cs typeface="+mn-cs"/>
              </a:rPr>
              <a:t>Figure 1</a:t>
            </a:r>
          </a:p>
          <a:p>
            <a:pPr fontAlgn="base"/>
            <a:r>
              <a:rPr lang="en-GB" sz="1200" b="0" i="0" kern="1200" dirty="0">
                <a:solidFill>
                  <a:schemeClr val="tx1"/>
                </a:solidFill>
                <a:effectLst/>
                <a:latin typeface="+mn-lt"/>
                <a:ea typeface="+mn-ea"/>
                <a:cs typeface="+mn-cs"/>
              </a:rPr>
              <a:t>Controlled interrupted time series. Solid line = intervention series, dashed line = control series. (a) Here there is an effect in the intervention series (step and slope decrease) but no effect in the control series, which increases confidence that the effect is due to the intervention. (b) Here there is a step and slope decrease in both the intervention and control series, suggesting the change is due to some other event or co-intervention that affected both groups.</a:t>
            </a:r>
            <a:r>
              <a:rPr lang="en-GB" sz="800" b="0" i="0" kern="1200" dirty="0">
                <a:solidFill>
                  <a:srgbClr val="FF0000"/>
                </a:solidFill>
                <a:effectLst/>
                <a:latin typeface="Arial" panose="020B0604020202020204" pitchFamily="34" charset="0"/>
                <a:ea typeface="+mn-ea"/>
                <a:cs typeface="Arial" panose="020B0604020202020204" pitchFamily="34" charset="0"/>
              </a:rPr>
              <a:t>”</a:t>
            </a:r>
            <a:endParaRPr lang="en-GB"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835A701-0BCB-2E64-77D3-900017197BBD}"/>
              </a:ext>
            </a:extLst>
          </p:cNvPr>
          <p:cNvSpPr>
            <a:spLocks noGrp="1"/>
          </p:cNvSpPr>
          <p:nvPr>
            <p:ph type="sldNum" sz="quarter" idx="5"/>
          </p:nvPr>
        </p:nvSpPr>
        <p:spPr/>
        <p:txBody>
          <a:bodyPr/>
          <a:lstStyle/>
          <a:p>
            <a:fld id="{9A4EC7EF-95E1-3D44-A982-BC7A3E9C617E}" type="slidenum">
              <a:rPr lang="en-GB" smtClean="0"/>
              <a:t>26</a:t>
            </a:fld>
            <a:endParaRPr lang="en-GB"/>
          </a:p>
        </p:txBody>
      </p:sp>
    </p:spTree>
    <p:extLst>
      <p:ext uri="{BB962C8B-B14F-4D97-AF65-F5344CB8AC3E}">
        <p14:creationId xmlns:p14="http://schemas.microsoft.com/office/powerpoint/2010/main" val="3352075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6EBEB-6448-83F3-0409-BA13E2AE8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14F50-83D0-D173-B9DF-9BA04FCBE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BF75A-85F4-EC8F-0D40-F84A14020B06}"/>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14A7122-C442-E3AA-7F85-EAA1AE06F5F8}"/>
              </a:ext>
            </a:extLst>
          </p:cNvPr>
          <p:cNvSpPr>
            <a:spLocks noGrp="1"/>
          </p:cNvSpPr>
          <p:nvPr>
            <p:ph type="sldNum" sz="quarter" idx="5"/>
          </p:nvPr>
        </p:nvSpPr>
        <p:spPr/>
        <p:txBody>
          <a:bodyPr/>
          <a:lstStyle/>
          <a:p>
            <a:fld id="{9A4EC7EF-95E1-3D44-A982-BC7A3E9C617E}" type="slidenum">
              <a:rPr lang="en-GB" smtClean="0"/>
              <a:t>27</a:t>
            </a:fld>
            <a:endParaRPr lang="en-GB"/>
          </a:p>
        </p:txBody>
      </p:sp>
    </p:spTree>
    <p:extLst>
      <p:ext uri="{BB962C8B-B14F-4D97-AF65-F5344CB8AC3E}">
        <p14:creationId xmlns:p14="http://schemas.microsoft.com/office/powerpoint/2010/main" val="21800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38E09-F411-9D41-4722-F6EFA67FA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4FE5-00D9-DECA-DF97-8A1D23B74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38C1EE-1E02-114A-A75E-C1A6CDC7494A}"/>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22737F3-BCC6-03D3-1600-154A11FCE803}"/>
              </a:ext>
            </a:extLst>
          </p:cNvPr>
          <p:cNvSpPr>
            <a:spLocks noGrp="1"/>
          </p:cNvSpPr>
          <p:nvPr>
            <p:ph type="sldNum" sz="quarter" idx="5"/>
          </p:nvPr>
        </p:nvSpPr>
        <p:spPr/>
        <p:txBody>
          <a:bodyPr/>
          <a:lstStyle/>
          <a:p>
            <a:fld id="{9A4EC7EF-95E1-3D44-A982-BC7A3E9C617E}" type="slidenum">
              <a:rPr lang="en-GB" smtClean="0"/>
              <a:t>28</a:t>
            </a:fld>
            <a:endParaRPr lang="en-GB"/>
          </a:p>
        </p:txBody>
      </p:sp>
    </p:spTree>
    <p:extLst>
      <p:ext uri="{BB962C8B-B14F-4D97-AF65-F5344CB8AC3E}">
        <p14:creationId xmlns:p14="http://schemas.microsoft.com/office/powerpoint/2010/main" val="4264712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C0A53-55F5-A33B-242F-07C0DFCC6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9B676-70BF-3CA6-9710-FB57EA79F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20310-DBA5-4556-5A2C-28E4335A13C1}"/>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328C0F8-115D-8B25-AA3B-2F5CA62EF98E}"/>
              </a:ext>
            </a:extLst>
          </p:cNvPr>
          <p:cNvSpPr>
            <a:spLocks noGrp="1"/>
          </p:cNvSpPr>
          <p:nvPr>
            <p:ph type="sldNum" sz="quarter" idx="5"/>
          </p:nvPr>
        </p:nvSpPr>
        <p:spPr/>
        <p:txBody>
          <a:bodyPr/>
          <a:lstStyle/>
          <a:p>
            <a:fld id="{9A4EC7EF-95E1-3D44-A982-BC7A3E9C617E}" type="slidenum">
              <a:rPr lang="en-GB" smtClean="0"/>
              <a:t>29</a:t>
            </a:fld>
            <a:endParaRPr lang="en-GB"/>
          </a:p>
        </p:txBody>
      </p:sp>
    </p:spTree>
    <p:extLst>
      <p:ext uri="{BB962C8B-B14F-4D97-AF65-F5344CB8AC3E}">
        <p14:creationId xmlns:p14="http://schemas.microsoft.com/office/powerpoint/2010/main" val="3791283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7797A-4CC9-2C3A-700B-EBCC9AFBE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EDE8-774B-450C-2F82-42717B3BAA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A209-E4A7-3150-BD7E-95778D11CA15}"/>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05A93E8-9549-1D72-1550-EB324DA7A6D1}"/>
              </a:ext>
            </a:extLst>
          </p:cNvPr>
          <p:cNvSpPr>
            <a:spLocks noGrp="1"/>
          </p:cNvSpPr>
          <p:nvPr>
            <p:ph type="sldNum" sz="quarter" idx="5"/>
          </p:nvPr>
        </p:nvSpPr>
        <p:spPr/>
        <p:txBody>
          <a:bodyPr/>
          <a:lstStyle/>
          <a:p>
            <a:fld id="{9A4EC7EF-95E1-3D44-A982-BC7A3E9C617E}" type="slidenum">
              <a:rPr lang="en-GB" smtClean="0"/>
              <a:t>30</a:t>
            </a:fld>
            <a:endParaRPr lang="en-GB"/>
          </a:p>
        </p:txBody>
      </p:sp>
    </p:spTree>
    <p:extLst>
      <p:ext uri="{BB962C8B-B14F-4D97-AF65-F5344CB8AC3E}">
        <p14:creationId xmlns:p14="http://schemas.microsoft.com/office/powerpoint/2010/main" val="846561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20186-49B0-F2C7-8328-C8CD6EEDA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FA32B-FF39-78B7-4F6B-E597CB61B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7F014-339A-024F-9C54-9D22C363AFCB}"/>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8AF0C00-3206-D67D-B4F7-1B8A4D811878}"/>
              </a:ext>
            </a:extLst>
          </p:cNvPr>
          <p:cNvSpPr>
            <a:spLocks noGrp="1"/>
          </p:cNvSpPr>
          <p:nvPr>
            <p:ph type="sldNum" sz="quarter" idx="5"/>
          </p:nvPr>
        </p:nvSpPr>
        <p:spPr/>
        <p:txBody>
          <a:bodyPr/>
          <a:lstStyle/>
          <a:p>
            <a:fld id="{9A4EC7EF-95E1-3D44-A982-BC7A3E9C617E}" type="slidenum">
              <a:rPr lang="en-GB" smtClean="0"/>
              <a:t>31</a:t>
            </a:fld>
            <a:endParaRPr lang="en-GB"/>
          </a:p>
        </p:txBody>
      </p:sp>
    </p:spTree>
    <p:extLst>
      <p:ext uri="{BB962C8B-B14F-4D97-AF65-F5344CB8AC3E}">
        <p14:creationId xmlns:p14="http://schemas.microsoft.com/office/powerpoint/2010/main" val="2824067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769CD-B705-0062-9573-BF4A991457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D8281-21F2-B794-B322-BE0AE0EE3B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1B6E8-6095-0A82-9A3E-9D503DFB45C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3BC9215-CA5E-66BA-4A3F-74D44FE0ECF6}"/>
              </a:ext>
            </a:extLst>
          </p:cNvPr>
          <p:cNvSpPr>
            <a:spLocks noGrp="1"/>
          </p:cNvSpPr>
          <p:nvPr>
            <p:ph type="sldNum" sz="quarter" idx="5"/>
          </p:nvPr>
        </p:nvSpPr>
        <p:spPr/>
        <p:txBody>
          <a:bodyPr/>
          <a:lstStyle/>
          <a:p>
            <a:fld id="{9A4EC7EF-95E1-3D44-A982-BC7A3E9C617E}" type="slidenum">
              <a:rPr lang="en-GB" smtClean="0"/>
              <a:t>32</a:t>
            </a:fld>
            <a:endParaRPr lang="en-GB"/>
          </a:p>
        </p:txBody>
      </p:sp>
    </p:spTree>
    <p:extLst>
      <p:ext uri="{BB962C8B-B14F-4D97-AF65-F5344CB8AC3E}">
        <p14:creationId xmlns:p14="http://schemas.microsoft.com/office/powerpoint/2010/main" val="1169479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 to section as </a:t>
            </a:r>
            <a:r>
              <a:rPr lang="en-US" sz="1200" dirty="0">
                <a:solidFill>
                  <a:srgbClr val="FF0000"/>
                </a:solidFill>
                <a:latin typeface="Arial" panose="020B0604020202020204" pitchFamily="34" charset="0"/>
                <a:cs typeface="Arial" panose="020B0604020202020204" pitchFamily="34" charset="0"/>
              </a:rPr>
              <a:t>challenges with data led decision making / enabling data led decision instead of causal inference.</a:t>
            </a:r>
          </a:p>
          <a:p>
            <a:endParaRPr lang="en-US" b="0" dirty="0"/>
          </a:p>
        </p:txBody>
      </p:sp>
      <p:sp>
        <p:nvSpPr>
          <p:cNvPr id="4" name="Slide Number Placeholder 3"/>
          <p:cNvSpPr>
            <a:spLocks noGrp="1"/>
          </p:cNvSpPr>
          <p:nvPr>
            <p:ph type="sldNum" sz="quarter" idx="5"/>
          </p:nvPr>
        </p:nvSpPr>
        <p:spPr/>
        <p:txBody>
          <a:bodyPr/>
          <a:lstStyle/>
          <a:p>
            <a:fld id="{9A4EC7EF-95E1-3D44-A982-BC7A3E9C617E}" type="slidenum">
              <a:rPr lang="en-GB" smtClean="0"/>
              <a:t>3</a:t>
            </a:fld>
            <a:endParaRPr lang="en-GB"/>
          </a:p>
        </p:txBody>
      </p:sp>
    </p:spTree>
    <p:extLst>
      <p:ext uri="{BB962C8B-B14F-4D97-AF65-F5344CB8AC3E}">
        <p14:creationId xmlns:p14="http://schemas.microsoft.com/office/powerpoint/2010/main" val="1950253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BF7D2-B0AB-1ABB-5F37-2F79D1506C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A4A46-DA3E-4B74-503E-94AC15EDA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065F75-A987-3DAF-81E2-825B04E672D0}"/>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C6391A1-E1A4-15F6-5D9E-63C6E18BB7B2}"/>
              </a:ext>
            </a:extLst>
          </p:cNvPr>
          <p:cNvSpPr>
            <a:spLocks noGrp="1"/>
          </p:cNvSpPr>
          <p:nvPr>
            <p:ph type="sldNum" sz="quarter" idx="5"/>
          </p:nvPr>
        </p:nvSpPr>
        <p:spPr/>
        <p:txBody>
          <a:bodyPr/>
          <a:lstStyle/>
          <a:p>
            <a:fld id="{9A4EC7EF-95E1-3D44-A982-BC7A3E9C617E}" type="slidenum">
              <a:rPr lang="en-GB" smtClean="0"/>
              <a:t>33</a:t>
            </a:fld>
            <a:endParaRPr lang="en-GB"/>
          </a:p>
        </p:txBody>
      </p:sp>
    </p:spTree>
    <p:extLst>
      <p:ext uri="{BB962C8B-B14F-4D97-AF65-F5344CB8AC3E}">
        <p14:creationId xmlns:p14="http://schemas.microsoft.com/office/powerpoint/2010/main" val="3160920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AFB10-826C-4FF0-F470-CB005907D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0E335-0C5C-3653-F309-A3195E804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F63BE-1D77-547F-BE42-FEBC6D26F6B5}"/>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Horizonal lines anchored at 0 serve as the reference group (those who were not drafted as part of the lottery), with the curves being the comparator group (those who </a:t>
            </a:r>
            <a:r>
              <a:rPr lang="en-GB" sz="800">
                <a:solidFill>
                  <a:srgbClr val="FF0000"/>
                </a:solidFill>
                <a:latin typeface="Arial" panose="020B0604020202020204" pitchFamily="34" charset="0"/>
                <a:cs typeface="Arial" panose="020B0604020202020204" pitchFamily="34" charset="0"/>
              </a:rPr>
              <a:t>were drafted). </a:t>
            </a:r>
            <a:endParaRPr lang="en-GB" sz="800" dirty="0">
              <a:solidFill>
                <a:srgbClr val="FF0000"/>
              </a:solidFill>
              <a:latin typeface="Arial" panose="020B0604020202020204" pitchFamily="34" charset="0"/>
              <a:cs typeface="Arial" panose="020B0604020202020204" pitchFamily="34" charset="0"/>
            </a:endParaRP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You can see in the figure that those born in 1950-52 and were drafted saw their earnings slump and not recover after being drafted, compared to those that were not drafted. Those born in 1953 never drafted, hence showing not much of a difference between both groups.</a:t>
            </a:r>
          </a:p>
        </p:txBody>
      </p:sp>
      <p:sp>
        <p:nvSpPr>
          <p:cNvPr id="4" name="Slide Number Placeholder 3">
            <a:extLst>
              <a:ext uri="{FF2B5EF4-FFF2-40B4-BE49-F238E27FC236}">
                <a16:creationId xmlns:a16="http://schemas.microsoft.com/office/drawing/2014/main" id="{C9F64FD7-CB48-1025-A030-54F636B95FD4}"/>
              </a:ext>
            </a:extLst>
          </p:cNvPr>
          <p:cNvSpPr>
            <a:spLocks noGrp="1"/>
          </p:cNvSpPr>
          <p:nvPr>
            <p:ph type="sldNum" sz="quarter" idx="5"/>
          </p:nvPr>
        </p:nvSpPr>
        <p:spPr/>
        <p:txBody>
          <a:bodyPr/>
          <a:lstStyle/>
          <a:p>
            <a:fld id="{9A4EC7EF-95E1-3D44-A982-BC7A3E9C617E}" type="slidenum">
              <a:rPr lang="en-GB" smtClean="0"/>
              <a:t>34</a:t>
            </a:fld>
            <a:endParaRPr lang="en-GB"/>
          </a:p>
        </p:txBody>
      </p:sp>
    </p:spTree>
    <p:extLst>
      <p:ext uri="{BB962C8B-B14F-4D97-AF65-F5344CB8AC3E}">
        <p14:creationId xmlns:p14="http://schemas.microsoft.com/office/powerpoint/2010/main" val="3761795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45DBC-F29F-26F4-813F-504D4FB19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B0A48-86A4-D071-84A9-9354E737E9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544820-E0E1-ACF5-569C-7BC56447DD6D}"/>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99BECFD-0870-AFFB-19E0-957D43CB60B0}"/>
              </a:ext>
            </a:extLst>
          </p:cNvPr>
          <p:cNvSpPr>
            <a:spLocks noGrp="1"/>
          </p:cNvSpPr>
          <p:nvPr>
            <p:ph type="sldNum" sz="quarter" idx="5"/>
          </p:nvPr>
        </p:nvSpPr>
        <p:spPr/>
        <p:txBody>
          <a:bodyPr/>
          <a:lstStyle/>
          <a:p>
            <a:fld id="{9A4EC7EF-95E1-3D44-A982-BC7A3E9C617E}" type="slidenum">
              <a:rPr lang="en-GB" smtClean="0"/>
              <a:t>36</a:t>
            </a:fld>
            <a:endParaRPr lang="en-GB"/>
          </a:p>
        </p:txBody>
      </p:sp>
    </p:spTree>
    <p:extLst>
      <p:ext uri="{BB962C8B-B14F-4D97-AF65-F5344CB8AC3E}">
        <p14:creationId xmlns:p14="http://schemas.microsoft.com/office/powerpoint/2010/main" val="981043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6C2B7-35A7-BBB5-E6DF-3242480416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CE8B3-6A0D-4C7B-5425-C19EA272D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2EB3F-A240-52C0-73D7-A78B2852EB96}"/>
              </a:ext>
            </a:extLst>
          </p:cNvPr>
          <p:cNvSpPr>
            <a:spLocks noGrp="1"/>
          </p:cNvSpPr>
          <p:nvPr>
            <p:ph type="body" idx="1"/>
          </p:nvPr>
        </p:nvSpPr>
        <p:spPr/>
        <p:txBody>
          <a:bodyPr/>
          <a:lstStyle/>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Descriptive titles – change them to be more approachable</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Focus on articulating our problems properly, describing our analytical approach, making this work reproducible, on top of assumptions</a:t>
            </a:r>
          </a:p>
          <a:p>
            <a:pPr marL="171450" indent="-171450">
              <a:buClr>
                <a:schemeClr val="dk1"/>
              </a:buClr>
              <a:buSzPts val="1100"/>
              <a:buFontTx/>
              <a:buChar char="-"/>
            </a:pPr>
            <a:endParaRPr lang="en-GB" sz="800" dirty="0">
              <a:solidFill>
                <a:srgbClr val="FF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chemeClr val="dk1"/>
              </a:buClr>
              <a:buSzPts val="1100"/>
              <a:buFontTx/>
              <a:buChar char="-"/>
              <a:tabLst/>
              <a:defRPr/>
            </a:pPr>
            <a:r>
              <a:rPr lang="en-GB" sz="800" dirty="0">
                <a:solidFill>
                  <a:srgbClr val="FF0000"/>
                </a:solidFill>
                <a:latin typeface="Arial" panose="020B0604020202020204" pitchFamily="34" charset="0"/>
                <a:cs typeface="Arial" panose="020B0604020202020204" pitchFamily="34" charset="0"/>
              </a:rPr>
              <a:t>Biases include: </a:t>
            </a:r>
            <a:r>
              <a:rPr lang="en-GB" sz="800" dirty="0"/>
              <a:t>confounding bias, immortal time bias, lead time bias, depletion of </a:t>
            </a:r>
            <a:r>
              <a:rPr lang="en-GB" sz="800" dirty="0" err="1"/>
              <a:t>susceptibles</a:t>
            </a:r>
            <a:r>
              <a:rPr lang="en-GB" sz="800" dirty="0"/>
              <a:t>/prevalent user selection bias</a:t>
            </a:r>
          </a:p>
        </p:txBody>
      </p:sp>
      <p:sp>
        <p:nvSpPr>
          <p:cNvPr id="4" name="Slide Number Placeholder 3">
            <a:extLst>
              <a:ext uri="{FF2B5EF4-FFF2-40B4-BE49-F238E27FC236}">
                <a16:creationId xmlns:a16="http://schemas.microsoft.com/office/drawing/2014/main" id="{DE2A7DFA-04B0-89F7-6A39-4079F23983D5}"/>
              </a:ext>
            </a:extLst>
          </p:cNvPr>
          <p:cNvSpPr>
            <a:spLocks noGrp="1"/>
          </p:cNvSpPr>
          <p:nvPr>
            <p:ph type="sldNum" sz="quarter" idx="5"/>
          </p:nvPr>
        </p:nvSpPr>
        <p:spPr/>
        <p:txBody>
          <a:bodyPr/>
          <a:lstStyle/>
          <a:p>
            <a:fld id="{9A4EC7EF-95E1-3D44-A982-BC7A3E9C617E}" type="slidenum">
              <a:rPr lang="en-GB" smtClean="0"/>
              <a:t>37</a:t>
            </a:fld>
            <a:endParaRPr lang="en-GB"/>
          </a:p>
        </p:txBody>
      </p:sp>
    </p:spTree>
    <p:extLst>
      <p:ext uri="{BB962C8B-B14F-4D97-AF65-F5344CB8AC3E}">
        <p14:creationId xmlns:p14="http://schemas.microsoft.com/office/powerpoint/2010/main" val="1486567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B7D75-AADF-8ED7-D52C-977098576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FA15D-F98A-11C3-BC40-A9B0AE37EC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04D91-569F-0222-07A2-B81930C5B1CA}"/>
              </a:ext>
            </a:extLst>
          </p:cNvPr>
          <p:cNvSpPr>
            <a:spLocks noGrp="1"/>
          </p:cNvSpPr>
          <p:nvPr>
            <p:ph type="body" idx="1"/>
          </p:nvPr>
        </p:nvSpPr>
        <p:spPr/>
        <p:txBody>
          <a:bodyPr/>
          <a:lstStyle/>
          <a:p>
            <a:pPr marL="0" indent="0">
              <a:buClr>
                <a:schemeClr val="dk1"/>
              </a:buClr>
              <a:buSzPts val="1100"/>
              <a:buNone/>
            </a:pPr>
            <a:r>
              <a:rPr lang="en-US" sz="800" dirty="0">
                <a:solidFill>
                  <a:srgbClr val="FF0000"/>
                </a:solidFill>
                <a:latin typeface="Arial" panose="020B0604020202020204" pitchFamily="34" charset="0"/>
                <a:cs typeface="Arial" panose="020B0604020202020204" pitchFamily="34" charset="0"/>
              </a:rPr>
              <a:t>Elaborate that this started in academia, now in NICE, now we’re looking at ways to integrate it into the NHS (we’re considering whether its possible to adopt it in the NHS/feasibility and have a handbook for reference)s</a:t>
            </a: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4014CEA-E02C-7E4D-590A-1204DF983D97}"/>
              </a:ext>
            </a:extLst>
          </p:cNvPr>
          <p:cNvSpPr>
            <a:spLocks noGrp="1"/>
          </p:cNvSpPr>
          <p:nvPr>
            <p:ph type="sldNum" sz="quarter" idx="5"/>
          </p:nvPr>
        </p:nvSpPr>
        <p:spPr/>
        <p:txBody>
          <a:bodyPr/>
          <a:lstStyle/>
          <a:p>
            <a:fld id="{9A4EC7EF-95E1-3D44-A982-BC7A3E9C617E}" type="slidenum">
              <a:rPr lang="en-GB" smtClean="0"/>
              <a:t>38</a:t>
            </a:fld>
            <a:endParaRPr lang="en-GB"/>
          </a:p>
        </p:txBody>
      </p:sp>
    </p:spTree>
    <p:extLst>
      <p:ext uri="{BB962C8B-B14F-4D97-AF65-F5344CB8AC3E}">
        <p14:creationId xmlns:p14="http://schemas.microsoft.com/office/powerpoint/2010/main" val="3190290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45152-405C-D80F-B29E-CDAB62A219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82601-10B3-9690-B015-E0D7C6CCF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5BAF6-71F3-D37D-AF26-4C65EFB418B2}"/>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747EF8-D714-A327-D0A2-0C5DBF2F8702}"/>
              </a:ext>
            </a:extLst>
          </p:cNvPr>
          <p:cNvSpPr>
            <a:spLocks noGrp="1"/>
          </p:cNvSpPr>
          <p:nvPr>
            <p:ph type="sldNum" sz="quarter" idx="5"/>
          </p:nvPr>
        </p:nvSpPr>
        <p:spPr/>
        <p:txBody>
          <a:bodyPr/>
          <a:lstStyle/>
          <a:p>
            <a:fld id="{9A4EC7EF-95E1-3D44-A982-BC7A3E9C617E}" type="slidenum">
              <a:rPr lang="en-GB" smtClean="0"/>
              <a:t>39</a:t>
            </a:fld>
            <a:endParaRPr lang="en-GB"/>
          </a:p>
        </p:txBody>
      </p:sp>
    </p:spTree>
    <p:extLst>
      <p:ext uri="{BB962C8B-B14F-4D97-AF65-F5344CB8AC3E}">
        <p14:creationId xmlns:p14="http://schemas.microsoft.com/office/powerpoint/2010/main" val="1232446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2849-D2B3-8E8F-3F65-0F9CCB0B7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EEF1F-DABB-BF87-35FA-9B4C6931AB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C995F-18D7-4C53-BBFE-592B106681D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10BC86-4D92-CECC-5CC1-8F2968303DD6}"/>
              </a:ext>
            </a:extLst>
          </p:cNvPr>
          <p:cNvSpPr>
            <a:spLocks noGrp="1"/>
          </p:cNvSpPr>
          <p:nvPr>
            <p:ph type="sldNum" sz="quarter" idx="5"/>
          </p:nvPr>
        </p:nvSpPr>
        <p:spPr/>
        <p:txBody>
          <a:bodyPr/>
          <a:lstStyle/>
          <a:p>
            <a:fld id="{9A4EC7EF-95E1-3D44-A982-BC7A3E9C617E}" type="slidenum">
              <a:rPr lang="en-GB" smtClean="0"/>
              <a:t>40</a:t>
            </a:fld>
            <a:endParaRPr lang="en-GB"/>
          </a:p>
        </p:txBody>
      </p:sp>
    </p:spTree>
    <p:extLst>
      <p:ext uri="{BB962C8B-B14F-4D97-AF65-F5344CB8AC3E}">
        <p14:creationId xmlns:p14="http://schemas.microsoft.com/office/powerpoint/2010/main" val="232330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FF281-A6C0-C786-DE3A-B7FC65877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91666-CD77-B085-908F-92408DCA7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CBB1F-1E96-6013-026F-BAFDA73937CC}"/>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3591500-229C-349B-5BF4-70B470D2DDDE}"/>
              </a:ext>
            </a:extLst>
          </p:cNvPr>
          <p:cNvSpPr>
            <a:spLocks noGrp="1"/>
          </p:cNvSpPr>
          <p:nvPr>
            <p:ph type="sldNum" sz="quarter" idx="5"/>
          </p:nvPr>
        </p:nvSpPr>
        <p:spPr/>
        <p:txBody>
          <a:bodyPr/>
          <a:lstStyle/>
          <a:p>
            <a:fld id="{9A4EC7EF-95E1-3D44-A982-BC7A3E9C617E}" type="slidenum">
              <a:rPr lang="en-GB" smtClean="0"/>
              <a:t>41</a:t>
            </a:fld>
            <a:endParaRPr lang="en-GB"/>
          </a:p>
        </p:txBody>
      </p:sp>
    </p:spTree>
    <p:extLst>
      <p:ext uri="{BB962C8B-B14F-4D97-AF65-F5344CB8AC3E}">
        <p14:creationId xmlns:p14="http://schemas.microsoft.com/office/powerpoint/2010/main" val="300997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9825-0F75-2A2B-DC04-331E3E737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67813-52BC-696D-F7ED-CF17ED329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027361-DED4-459B-3CAF-207BDFD61A6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5631855-7A98-4925-6628-433D05FA48F0}"/>
              </a:ext>
            </a:extLst>
          </p:cNvPr>
          <p:cNvSpPr>
            <a:spLocks noGrp="1"/>
          </p:cNvSpPr>
          <p:nvPr>
            <p:ph type="sldNum" sz="quarter" idx="5"/>
          </p:nvPr>
        </p:nvSpPr>
        <p:spPr/>
        <p:txBody>
          <a:bodyPr/>
          <a:lstStyle/>
          <a:p>
            <a:fld id="{9A4EC7EF-95E1-3D44-A982-BC7A3E9C617E}" type="slidenum">
              <a:rPr lang="en-GB" smtClean="0"/>
              <a:t>42</a:t>
            </a:fld>
            <a:endParaRPr lang="en-GB"/>
          </a:p>
        </p:txBody>
      </p:sp>
    </p:spTree>
    <p:extLst>
      <p:ext uri="{BB962C8B-B14F-4D97-AF65-F5344CB8AC3E}">
        <p14:creationId xmlns:p14="http://schemas.microsoft.com/office/powerpoint/2010/main" val="2966934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B0E2E-5067-A094-AD63-6525607AC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A424E-6108-1FBC-5148-42E8F1B44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317FA6-3DCE-6951-76C0-056307399593}"/>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3C599AB-21B0-37F1-4A27-C65403366A38}"/>
              </a:ext>
            </a:extLst>
          </p:cNvPr>
          <p:cNvSpPr>
            <a:spLocks noGrp="1"/>
          </p:cNvSpPr>
          <p:nvPr>
            <p:ph type="sldNum" sz="quarter" idx="5"/>
          </p:nvPr>
        </p:nvSpPr>
        <p:spPr/>
        <p:txBody>
          <a:bodyPr/>
          <a:lstStyle/>
          <a:p>
            <a:fld id="{9A4EC7EF-95E1-3D44-A982-BC7A3E9C617E}" type="slidenum">
              <a:rPr lang="en-GB" smtClean="0"/>
              <a:t>43</a:t>
            </a:fld>
            <a:endParaRPr lang="en-GB"/>
          </a:p>
        </p:txBody>
      </p:sp>
    </p:spTree>
    <p:extLst>
      <p:ext uri="{BB962C8B-B14F-4D97-AF65-F5344CB8AC3E}">
        <p14:creationId xmlns:p14="http://schemas.microsoft.com/office/powerpoint/2010/main" val="1203464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4D524-1A1C-7343-5BA9-43DD3AE98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EF2D8-9A94-FD06-4F71-1C82AE303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9D7DC-297C-3BAB-0DEE-60A8548C927E}"/>
              </a:ext>
            </a:extLst>
          </p:cNvPr>
          <p:cNvSpPr>
            <a:spLocks noGrp="1"/>
          </p:cNvSpPr>
          <p:nvPr>
            <p:ph type="body" idx="1"/>
          </p:nvPr>
        </p:nvSpPr>
        <p:spPr/>
        <p:txBody>
          <a:bodyPr/>
          <a:lstStyle/>
          <a:p>
            <a:pPr marL="0" indent="0">
              <a:buClr>
                <a:schemeClr val="dk1"/>
              </a:buClr>
              <a:buSzPts val="1100"/>
              <a:buNone/>
            </a:pPr>
            <a:r>
              <a:rPr lang="en-US" sz="800" dirty="0">
                <a:solidFill>
                  <a:srgbClr val="FF0000"/>
                </a:solidFill>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271E136C-0DEE-0B26-3AF1-09455CBB0C79}"/>
              </a:ext>
            </a:extLst>
          </p:cNvPr>
          <p:cNvSpPr>
            <a:spLocks noGrp="1"/>
          </p:cNvSpPr>
          <p:nvPr>
            <p:ph type="sldNum" sz="quarter" idx="5"/>
          </p:nvPr>
        </p:nvSpPr>
        <p:spPr/>
        <p:txBody>
          <a:bodyPr/>
          <a:lstStyle/>
          <a:p>
            <a:fld id="{9A4EC7EF-95E1-3D44-A982-BC7A3E9C617E}" type="slidenum">
              <a:rPr lang="en-GB" smtClean="0"/>
              <a:t>4</a:t>
            </a:fld>
            <a:endParaRPr lang="en-GB"/>
          </a:p>
        </p:txBody>
      </p:sp>
    </p:spTree>
    <p:extLst>
      <p:ext uri="{BB962C8B-B14F-4D97-AF65-F5344CB8AC3E}">
        <p14:creationId xmlns:p14="http://schemas.microsoft.com/office/powerpoint/2010/main" val="4095402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2782-0991-18B5-EA25-B5740D904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122EE-2450-CC38-C89D-34A0020CB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43669-4BBA-1F9B-5567-BF0F41B3A3B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B387AB8-04D8-1630-94DF-F598B8A12495}"/>
              </a:ext>
            </a:extLst>
          </p:cNvPr>
          <p:cNvSpPr>
            <a:spLocks noGrp="1"/>
          </p:cNvSpPr>
          <p:nvPr>
            <p:ph type="sldNum" sz="quarter" idx="5"/>
          </p:nvPr>
        </p:nvSpPr>
        <p:spPr/>
        <p:txBody>
          <a:bodyPr/>
          <a:lstStyle/>
          <a:p>
            <a:fld id="{9A4EC7EF-95E1-3D44-A982-BC7A3E9C617E}" type="slidenum">
              <a:rPr lang="en-GB" smtClean="0"/>
              <a:t>44</a:t>
            </a:fld>
            <a:endParaRPr lang="en-GB"/>
          </a:p>
        </p:txBody>
      </p:sp>
    </p:spTree>
    <p:extLst>
      <p:ext uri="{BB962C8B-B14F-4D97-AF65-F5344CB8AC3E}">
        <p14:creationId xmlns:p14="http://schemas.microsoft.com/office/powerpoint/2010/main" val="3663955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ED58A-620C-B7F5-9415-1149D69C5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B7AECB-BF6C-246A-D680-3A0580CD8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F1AC4-5230-1655-58E1-FC6BC64B8CA0}"/>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8891128-8ACC-12CA-8C19-1059A57E6617}"/>
              </a:ext>
            </a:extLst>
          </p:cNvPr>
          <p:cNvSpPr>
            <a:spLocks noGrp="1"/>
          </p:cNvSpPr>
          <p:nvPr>
            <p:ph type="sldNum" sz="quarter" idx="5"/>
          </p:nvPr>
        </p:nvSpPr>
        <p:spPr/>
        <p:txBody>
          <a:bodyPr/>
          <a:lstStyle/>
          <a:p>
            <a:fld id="{9A4EC7EF-95E1-3D44-A982-BC7A3E9C617E}" type="slidenum">
              <a:rPr lang="en-GB" smtClean="0"/>
              <a:t>45</a:t>
            </a:fld>
            <a:endParaRPr lang="en-GB"/>
          </a:p>
        </p:txBody>
      </p:sp>
    </p:spTree>
    <p:extLst>
      <p:ext uri="{BB962C8B-B14F-4D97-AF65-F5344CB8AC3E}">
        <p14:creationId xmlns:p14="http://schemas.microsoft.com/office/powerpoint/2010/main" val="2967686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D55D-44A0-5A88-540D-C58CDE94D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348C4-B48D-945F-73CD-27D7245DA9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CBF2E-E14F-4339-9BD7-3FB0FD41E7D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860E89C-C4CA-AC8E-B83D-860E5458C491}"/>
              </a:ext>
            </a:extLst>
          </p:cNvPr>
          <p:cNvSpPr>
            <a:spLocks noGrp="1"/>
          </p:cNvSpPr>
          <p:nvPr>
            <p:ph type="sldNum" sz="quarter" idx="5"/>
          </p:nvPr>
        </p:nvSpPr>
        <p:spPr/>
        <p:txBody>
          <a:bodyPr/>
          <a:lstStyle/>
          <a:p>
            <a:fld id="{9A4EC7EF-95E1-3D44-A982-BC7A3E9C617E}" type="slidenum">
              <a:rPr lang="en-GB" smtClean="0"/>
              <a:t>46</a:t>
            </a:fld>
            <a:endParaRPr lang="en-GB"/>
          </a:p>
        </p:txBody>
      </p:sp>
    </p:spTree>
    <p:extLst>
      <p:ext uri="{BB962C8B-B14F-4D97-AF65-F5344CB8AC3E}">
        <p14:creationId xmlns:p14="http://schemas.microsoft.com/office/powerpoint/2010/main" val="496308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42D79-98CC-F02B-5739-89D888FB70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5BB01D-1667-189D-A485-83692A584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97CDB-EBF8-E8BF-A1A4-137E136EBE0B}"/>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A438D86-88C4-C0C7-8FDF-2F681903278A}"/>
              </a:ext>
            </a:extLst>
          </p:cNvPr>
          <p:cNvSpPr>
            <a:spLocks noGrp="1"/>
          </p:cNvSpPr>
          <p:nvPr>
            <p:ph type="sldNum" sz="quarter" idx="5"/>
          </p:nvPr>
        </p:nvSpPr>
        <p:spPr/>
        <p:txBody>
          <a:bodyPr/>
          <a:lstStyle/>
          <a:p>
            <a:fld id="{9A4EC7EF-95E1-3D44-A982-BC7A3E9C617E}" type="slidenum">
              <a:rPr lang="en-GB" smtClean="0"/>
              <a:t>47</a:t>
            </a:fld>
            <a:endParaRPr lang="en-GB"/>
          </a:p>
        </p:txBody>
      </p:sp>
    </p:spTree>
    <p:extLst>
      <p:ext uri="{BB962C8B-B14F-4D97-AF65-F5344CB8AC3E}">
        <p14:creationId xmlns:p14="http://schemas.microsoft.com/office/powerpoint/2010/main" val="2374506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04FBF-4284-4ABA-329E-325214B694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1C7E2-EC9F-B6F7-C383-8523C887A3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DBC44-9B05-647A-0581-953BA9D663F1}"/>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B2E622F-B32C-7E99-DFE6-85137DF2232A}"/>
              </a:ext>
            </a:extLst>
          </p:cNvPr>
          <p:cNvSpPr>
            <a:spLocks noGrp="1"/>
          </p:cNvSpPr>
          <p:nvPr>
            <p:ph type="sldNum" sz="quarter" idx="5"/>
          </p:nvPr>
        </p:nvSpPr>
        <p:spPr/>
        <p:txBody>
          <a:bodyPr/>
          <a:lstStyle/>
          <a:p>
            <a:fld id="{9A4EC7EF-95E1-3D44-A982-BC7A3E9C617E}" type="slidenum">
              <a:rPr lang="en-GB" smtClean="0"/>
              <a:t>48</a:t>
            </a:fld>
            <a:endParaRPr lang="en-GB"/>
          </a:p>
        </p:txBody>
      </p:sp>
    </p:spTree>
    <p:extLst>
      <p:ext uri="{BB962C8B-B14F-4D97-AF65-F5344CB8AC3E}">
        <p14:creationId xmlns:p14="http://schemas.microsoft.com/office/powerpoint/2010/main" val="4141235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Aiming to identify a holistic set of barriers to applying causal methods (cultural, data etc.)</a:t>
            </a:r>
          </a:p>
        </p:txBody>
      </p:sp>
      <p:sp>
        <p:nvSpPr>
          <p:cNvPr id="4" name="Slide Number Placeholder 3"/>
          <p:cNvSpPr>
            <a:spLocks noGrp="1"/>
          </p:cNvSpPr>
          <p:nvPr>
            <p:ph type="sldNum" sz="quarter" idx="5"/>
          </p:nvPr>
        </p:nvSpPr>
        <p:spPr/>
        <p:txBody>
          <a:bodyPr/>
          <a:lstStyle/>
          <a:p>
            <a:fld id="{9A4EC7EF-95E1-3D44-A982-BC7A3E9C617E}" type="slidenum">
              <a:rPr lang="en-GB" smtClean="0"/>
              <a:t>49</a:t>
            </a:fld>
            <a:endParaRPr lang="en-GB"/>
          </a:p>
        </p:txBody>
      </p:sp>
    </p:spTree>
    <p:extLst>
      <p:ext uri="{BB962C8B-B14F-4D97-AF65-F5344CB8AC3E}">
        <p14:creationId xmlns:p14="http://schemas.microsoft.com/office/powerpoint/2010/main" val="23090289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B03F1-CDE0-55AD-AC4F-52C938B1F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7E69D-5EFF-C4DC-E630-CC27C95A5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FC480B-7EED-06FF-E5E0-F5AFB5FEAF1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9F5BA24B-3E1B-FDB3-5021-F7038A93A3EC}"/>
              </a:ext>
            </a:extLst>
          </p:cNvPr>
          <p:cNvSpPr>
            <a:spLocks noGrp="1"/>
          </p:cNvSpPr>
          <p:nvPr>
            <p:ph type="sldNum" sz="quarter" idx="5"/>
          </p:nvPr>
        </p:nvSpPr>
        <p:spPr/>
        <p:txBody>
          <a:bodyPr/>
          <a:lstStyle/>
          <a:p>
            <a:fld id="{9A4EC7EF-95E1-3D44-A982-BC7A3E9C617E}" type="slidenum">
              <a:rPr lang="en-GB" smtClean="0"/>
              <a:t>50</a:t>
            </a:fld>
            <a:endParaRPr lang="en-GB"/>
          </a:p>
        </p:txBody>
      </p:sp>
    </p:spTree>
    <p:extLst>
      <p:ext uri="{BB962C8B-B14F-4D97-AF65-F5344CB8AC3E}">
        <p14:creationId xmlns:p14="http://schemas.microsoft.com/office/powerpoint/2010/main" val="2354207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779BF-5AA6-776A-19C7-62E33F4B4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789AF-C2F0-3A34-B2FB-9DD2B4AF06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9DC022-DD4F-8412-E6E3-B9EA9C5BB0AF}"/>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 Note assumptions</a:t>
            </a:r>
          </a:p>
        </p:txBody>
      </p:sp>
      <p:sp>
        <p:nvSpPr>
          <p:cNvPr id="4" name="Slide Number Placeholder 3">
            <a:extLst>
              <a:ext uri="{FF2B5EF4-FFF2-40B4-BE49-F238E27FC236}">
                <a16:creationId xmlns:a16="http://schemas.microsoft.com/office/drawing/2014/main" id="{D34411BF-B204-873C-DE5B-D3A411900F63}"/>
              </a:ext>
            </a:extLst>
          </p:cNvPr>
          <p:cNvSpPr>
            <a:spLocks noGrp="1"/>
          </p:cNvSpPr>
          <p:nvPr>
            <p:ph type="sldNum" sz="quarter" idx="5"/>
          </p:nvPr>
        </p:nvSpPr>
        <p:spPr/>
        <p:txBody>
          <a:bodyPr/>
          <a:lstStyle/>
          <a:p>
            <a:fld id="{9A4EC7EF-95E1-3D44-A982-BC7A3E9C617E}" type="slidenum">
              <a:rPr lang="en-GB" smtClean="0"/>
              <a:t>51</a:t>
            </a:fld>
            <a:endParaRPr lang="en-GB"/>
          </a:p>
        </p:txBody>
      </p:sp>
    </p:spTree>
    <p:extLst>
      <p:ext uri="{BB962C8B-B14F-4D97-AF65-F5344CB8AC3E}">
        <p14:creationId xmlns:p14="http://schemas.microsoft.com/office/powerpoint/2010/main" val="1099751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C27B-5519-5027-0E8A-A5A5734B73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BD517-11D0-9C68-8EC3-BE3630DBB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8EF76-53DD-309E-37E2-1A10813486DE}"/>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3D3C364E-E16F-D494-B236-A1EA766F14F9}"/>
              </a:ext>
            </a:extLst>
          </p:cNvPr>
          <p:cNvSpPr>
            <a:spLocks noGrp="1"/>
          </p:cNvSpPr>
          <p:nvPr>
            <p:ph type="sldNum" sz="quarter" idx="5"/>
          </p:nvPr>
        </p:nvSpPr>
        <p:spPr/>
        <p:txBody>
          <a:bodyPr/>
          <a:lstStyle/>
          <a:p>
            <a:fld id="{9A4EC7EF-95E1-3D44-A982-BC7A3E9C617E}" type="slidenum">
              <a:rPr lang="en-GB" smtClean="0"/>
              <a:t>52</a:t>
            </a:fld>
            <a:endParaRPr lang="en-GB"/>
          </a:p>
        </p:txBody>
      </p:sp>
    </p:spTree>
    <p:extLst>
      <p:ext uri="{BB962C8B-B14F-4D97-AF65-F5344CB8AC3E}">
        <p14:creationId xmlns:p14="http://schemas.microsoft.com/office/powerpoint/2010/main" val="617477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9B725-BC12-00A6-1E1B-14CD6328B2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FFAC6C-0ADC-F1E5-8040-09AB930A3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6DE98-7733-EF56-967A-3D2905C874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Tx/>
              <a:buNone/>
              <a:tabLst/>
              <a:defRPr/>
            </a:pPr>
            <a:r>
              <a:rPr lang="en-GB" sz="800" dirty="0">
                <a:solidFill>
                  <a:srgbClr val="FF0000"/>
                </a:solidFill>
                <a:latin typeface="Arial" panose="020B0604020202020204" pitchFamily="34" charset="0"/>
                <a:cs typeface="Arial" panose="020B0604020202020204" pitchFamily="34" charset="0"/>
              </a:rPr>
              <a:t>- Note assumptions</a:t>
            </a:r>
          </a:p>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CFC1A7A-EC3D-349B-431C-2B936C5F6949}"/>
              </a:ext>
            </a:extLst>
          </p:cNvPr>
          <p:cNvSpPr>
            <a:spLocks noGrp="1"/>
          </p:cNvSpPr>
          <p:nvPr>
            <p:ph type="sldNum" sz="quarter" idx="5"/>
          </p:nvPr>
        </p:nvSpPr>
        <p:spPr/>
        <p:txBody>
          <a:bodyPr/>
          <a:lstStyle/>
          <a:p>
            <a:fld id="{9A4EC7EF-95E1-3D44-A982-BC7A3E9C617E}" type="slidenum">
              <a:rPr lang="en-GB" smtClean="0"/>
              <a:t>53</a:t>
            </a:fld>
            <a:endParaRPr lang="en-GB"/>
          </a:p>
        </p:txBody>
      </p:sp>
    </p:spTree>
    <p:extLst>
      <p:ext uri="{BB962C8B-B14F-4D97-AF65-F5344CB8AC3E}">
        <p14:creationId xmlns:p14="http://schemas.microsoft.com/office/powerpoint/2010/main" val="2081856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3682B-8C57-C067-9900-A98B4EAF9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CABF7-4E7C-7091-8714-B0F36895C2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874AE-19DF-C4FB-F554-88BF48260FA6}"/>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C53FB6D4-A7CE-F753-B76F-8F1753576E8E}"/>
              </a:ext>
            </a:extLst>
          </p:cNvPr>
          <p:cNvSpPr>
            <a:spLocks noGrp="1"/>
          </p:cNvSpPr>
          <p:nvPr>
            <p:ph type="sldNum" sz="quarter" idx="5"/>
          </p:nvPr>
        </p:nvSpPr>
        <p:spPr/>
        <p:txBody>
          <a:bodyPr/>
          <a:lstStyle/>
          <a:p>
            <a:fld id="{9A4EC7EF-95E1-3D44-A982-BC7A3E9C617E}" type="slidenum">
              <a:rPr lang="en-GB" smtClean="0"/>
              <a:t>5</a:t>
            </a:fld>
            <a:endParaRPr lang="en-GB"/>
          </a:p>
        </p:txBody>
      </p:sp>
    </p:spTree>
    <p:extLst>
      <p:ext uri="{BB962C8B-B14F-4D97-AF65-F5344CB8AC3E}">
        <p14:creationId xmlns:p14="http://schemas.microsoft.com/office/powerpoint/2010/main" val="8142929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ED088-BD92-AC23-6042-AA12B54AF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008E5-5369-A553-52AC-81EB29219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17EAC-BCF3-DE80-E0E0-515BB35B95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dirty="0">
                <a:solidFill>
                  <a:srgbClr val="FF0000"/>
                </a:solidFill>
                <a:latin typeface="Arial" panose="020B0604020202020204" pitchFamily="34" charset="0"/>
                <a:cs typeface="Arial" panose="020B0604020202020204" pitchFamily="34" charset="0"/>
              </a:rPr>
              <a:t>Considering that these methods are powerful tools to invest further into digital tools</a:t>
            </a:r>
            <a:endParaRPr lang="en-US" sz="800" dirty="0"/>
          </a:p>
          <a:p>
            <a:endParaRPr lang="en-US" sz="800" dirty="0"/>
          </a:p>
          <a:p>
            <a:r>
              <a:rPr lang="en-US" sz="800" dirty="0"/>
              <a:t>Digital interventions being piloted in NCL:</a:t>
            </a:r>
          </a:p>
          <a:p>
            <a:r>
              <a:rPr lang="en-US" sz="800" dirty="0"/>
              <a:t>risk </a:t>
            </a:r>
            <a:r>
              <a:rPr lang="en-US" sz="800" dirty="0" err="1"/>
              <a:t>strat</a:t>
            </a:r>
            <a:r>
              <a:rPr lang="en-US" sz="800" dirty="0"/>
              <a:t> to inform proactive care list the C-LTCS</a:t>
            </a:r>
          </a:p>
          <a:p>
            <a:r>
              <a:rPr lang="en-US" sz="800" dirty="0"/>
              <a:t>risk </a:t>
            </a:r>
            <a:r>
              <a:rPr lang="en-US" sz="800" dirty="0" err="1"/>
              <a:t>strat</a:t>
            </a:r>
            <a:r>
              <a:rPr lang="en-US" sz="800" dirty="0"/>
              <a:t> and segmentation to inform triaging</a:t>
            </a:r>
          </a:p>
          <a:p>
            <a:r>
              <a:rPr lang="en-US" sz="800" dirty="0"/>
              <a:t>tools to schedule procedures like surgical lists</a:t>
            </a:r>
          </a:p>
          <a:p>
            <a:r>
              <a:rPr lang="en-US" sz="800" dirty="0"/>
              <a:t>tools to </a:t>
            </a:r>
            <a:r>
              <a:rPr lang="en-US" sz="800" dirty="0" err="1"/>
              <a:t>prioritise</a:t>
            </a:r>
            <a:r>
              <a:rPr lang="en-US" sz="800" dirty="0"/>
              <a:t> people on waiting lists</a:t>
            </a:r>
          </a:p>
          <a:p>
            <a:r>
              <a:rPr lang="en-US" sz="800" dirty="0"/>
              <a:t>scribes to save clinician's time</a:t>
            </a:r>
          </a:p>
          <a:p>
            <a:r>
              <a:rPr lang="en-US" sz="800" dirty="0"/>
              <a:t>image analysis to support diagnostics</a:t>
            </a:r>
          </a:p>
        </p:txBody>
      </p:sp>
      <p:sp>
        <p:nvSpPr>
          <p:cNvPr id="4" name="Slide Number Placeholder 3">
            <a:extLst>
              <a:ext uri="{FF2B5EF4-FFF2-40B4-BE49-F238E27FC236}">
                <a16:creationId xmlns:a16="http://schemas.microsoft.com/office/drawing/2014/main" id="{760CB904-8A86-106B-ECDF-4FD3FC5425C6}"/>
              </a:ext>
            </a:extLst>
          </p:cNvPr>
          <p:cNvSpPr>
            <a:spLocks noGrp="1"/>
          </p:cNvSpPr>
          <p:nvPr>
            <p:ph type="sldNum" sz="quarter" idx="5"/>
          </p:nvPr>
        </p:nvSpPr>
        <p:spPr/>
        <p:txBody>
          <a:bodyPr/>
          <a:lstStyle/>
          <a:p>
            <a:fld id="{9A4EC7EF-95E1-3D44-A982-BC7A3E9C617E}" type="slidenum">
              <a:rPr lang="en-GB" smtClean="0"/>
              <a:t>54</a:t>
            </a:fld>
            <a:endParaRPr lang="en-GB"/>
          </a:p>
        </p:txBody>
      </p:sp>
    </p:spTree>
    <p:extLst>
      <p:ext uri="{BB962C8B-B14F-4D97-AF65-F5344CB8AC3E}">
        <p14:creationId xmlns:p14="http://schemas.microsoft.com/office/powerpoint/2010/main" val="2134363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645E8-AE6D-733A-62BC-3BA6C2CEA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A57D9-0108-A45A-83C9-1821CC4A8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E3018-16FF-9CFD-86EB-EAA8C3263C44}"/>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Consider that this is more appropriate in situations where there are large costs associated with the intervention</a:t>
            </a:r>
          </a:p>
        </p:txBody>
      </p:sp>
      <p:sp>
        <p:nvSpPr>
          <p:cNvPr id="4" name="Slide Number Placeholder 3">
            <a:extLst>
              <a:ext uri="{FF2B5EF4-FFF2-40B4-BE49-F238E27FC236}">
                <a16:creationId xmlns:a16="http://schemas.microsoft.com/office/drawing/2014/main" id="{86E31A84-1D55-07F3-A672-CAA614A0E9D5}"/>
              </a:ext>
            </a:extLst>
          </p:cNvPr>
          <p:cNvSpPr>
            <a:spLocks noGrp="1"/>
          </p:cNvSpPr>
          <p:nvPr>
            <p:ph type="sldNum" sz="quarter" idx="5"/>
          </p:nvPr>
        </p:nvSpPr>
        <p:spPr/>
        <p:txBody>
          <a:bodyPr/>
          <a:lstStyle/>
          <a:p>
            <a:fld id="{9A4EC7EF-95E1-3D44-A982-BC7A3E9C617E}" type="slidenum">
              <a:rPr lang="en-GB" smtClean="0"/>
              <a:t>56</a:t>
            </a:fld>
            <a:endParaRPr lang="en-GB"/>
          </a:p>
        </p:txBody>
      </p:sp>
    </p:spTree>
    <p:extLst>
      <p:ext uri="{BB962C8B-B14F-4D97-AF65-F5344CB8AC3E}">
        <p14:creationId xmlns:p14="http://schemas.microsoft.com/office/powerpoint/2010/main" val="1208359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A3485-F138-945F-02EB-8F32644FF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85379-5D98-2075-A6CA-4CEFBA6239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9CE0BA-1995-19F4-10D9-523CAC07884A}"/>
              </a:ext>
            </a:extLst>
          </p:cNvPr>
          <p:cNvSpPr>
            <a:spLocks noGrp="1"/>
          </p:cNvSpPr>
          <p:nvPr>
            <p:ph type="body" idx="1"/>
          </p:nvPr>
        </p:nvSpPr>
        <p:spPr/>
        <p:txBody>
          <a:bodyPr/>
          <a:lstStyle/>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Seek to address other barriers in the application of causal methods within the NHS as part of the internship (to be added as a chapter here)</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Problem scoping, time frames, data quality</a:t>
            </a:r>
          </a:p>
        </p:txBody>
      </p:sp>
      <p:sp>
        <p:nvSpPr>
          <p:cNvPr id="4" name="Slide Number Placeholder 3">
            <a:extLst>
              <a:ext uri="{FF2B5EF4-FFF2-40B4-BE49-F238E27FC236}">
                <a16:creationId xmlns:a16="http://schemas.microsoft.com/office/drawing/2014/main" id="{99A16F37-E505-FD76-BEE1-F263F7F0A014}"/>
              </a:ext>
            </a:extLst>
          </p:cNvPr>
          <p:cNvSpPr>
            <a:spLocks noGrp="1"/>
          </p:cNvSpPr>
          <p:nvPr>
            <p:ph type="sldNum" sz="quarter" idx="5"/>
          </p:nvPr>
        </p:nvSpPr>
        <p:spPr/>
        <p:txBody>
          <a:bodyPr/>
          <a:lstStyle/>
          <a:p>
            <a:fld id="{9A4EC7EF-95E1-3D44-A982-BC7A3E9C617E}" type="slidenum">
              <a:rPr lang="en-GB" smtClean="0"/>
              <a:t>57</a:t>
            </a:fld>
            <a:endParaRPr lang="en-GB"/>
          </a:p>
        </p:txBody>
      </p:sp>
    </p:spTree>
    <p:extLst>
      <p:ext uri="{BB962C8B-B14F-4D97-AF65-F5344CB8AC3E}">
        <p14:creationId xmlns:p14="http://schemas.microsoft.com/office/powerpoint/2010/main" val="4212865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C56BD-0436-12E0-27AC-E0327F275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BD2F-99FD-BCD6-5255-3E9D7DE553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FEAEB-895A-556C-EA52-2DDE7B014186}"/>
              </a:ext>
            </a:extLst>
          </p:cNvPr>
          <p:cNvSpPr>
            <a:spLocks noGrp="1"/>
          </p:cNvSpPr>
          <p:nvPr>
            <p:ph type="body" idx="1"/>
          </p:nvPr>
        </p:nvSpPr>
        <p:spPr/>
        <p:txBody>
          <a:bodyPr/>
          <a:lstStyle/>
          <a:p>
            <a:pPr marL="171450" indent="-171450">
              <a:buClr>
                <a:schemeClr val="dk1"/>
              </a:buClr>
              <a:buSzPts val="1100"/>
              <a:buFontTx/>
              <a:buChar char="-"/>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9B9E956-F1B1-4D5D-F69E-F32A1AB8F9F3}"/>
              </a:ext>
            </a:extLst>
          </p:cNvPr>
          <p:cNvSpPr>
            <a:spLocks noGrp="1"/>
          </p:cNvSpPr>
          <p:nvPr>
            <p:ph type="sldNum" sz="quarter" idx="5"/>
          </p:nvPr>
        </p:nvSpPr>
        <p:spPr/>
        <p:txBody>
          <a:bodyPr/>
          <a:lstStyle/>
          <a:p>
            <a:fld id="{9A4EC7EF-95E1-3D44-A982-BC7A3E9C617E}" type="slidenum">
              <a:rPr lang="en-GB" smtClean="0"/>
              <a:t>58</a:t>
            </a:fld>
            <a:endParaRPr lang="en-GB"/>
          </a:p>
        </p:txBody>
      </p:sp>
    </p:spTree>
    <p:extLst>
      <p:ext uri="{BB962C8B-B14F-4D97-AF65-F5344CB8AC3E}">
        <p14:creationId xmlns:p14="http://schemas.microsoft.com/office/powerpoint/2010/main" val="1826864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4AFDB-F814-927C-6C9B-39DFFFBD4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74312-DB6A-6378-AA37-31F0463FF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AB38C-7395-57DB-2B88-64067C9E4941}"/>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BB6496F5-2A73-9311-1A82-F8C4703894CF}"/>
              </a:ext>
            </a:extLst>
          </p:cNvPr>
          <p:cNvSpPr>
            <a:spLocks noGrp="1"/>
          </p:cNvSpPr>
          <p:nvPr>
            <p:ph type="sldNum" sz="quarter" idx="5"/>
          </p:nvPr>
        </p:nvSpPr>
        <p:spPr/>
        <p:txBody>
          <a:bodyPr/>
          <a:lstStyle/>
          <a:p>
            <a:fld id="{9A4EC7EF-95E1-3D44-A982-BC7A3E9C617E}" type="slidenum">
              <a:rPr lang="en-GB" smtClean="0"/>
              <a:t>6</a:t>
            </a:fld>
            <a:endParaRPr lang="en-GB"/>
          </a:p>
        </p:txBody>
      </p:sp>
    </p:spTree>
    <p:extLst>
      <p:ext uri="{BB962C8B-B14F-4D97-AF65-F5344CB8AC3E}">
        <p14:creationId xmlns:p14="http://schemas.microsoft.com/office/powerpoint/2010/main" val="176029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FA09A-4BCD-0233-2871-37485AF5D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ED444-1CC4-2D6D-F413-D10D1FED6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16337-647B-8C71-5C94-6F7C6B347D6B}"/>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Make it clear that’s there two types of non-causal associations:</a:t>
            </a: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 Random associations vs uncontrolled confounding</a:t>
            </a:r>
          </a:p>
        </p:txBody>
      </p:sp>
      <p:sp>
        <p:nvSpPr>
          <p:cNvPr id="4" name="Slide Number Placeholder 3">
            <a:extLst>
              <a:ext uri="{FF2B5EF4-FFF2-40B4-BE49-F238E27FC236}">
                <a16:creationId xmlns:a16="http://schemas.microsoft.com/office/drawing/2014/main" id="{EDE9204A-57A5-41CE-2F92-23C618A32791}"/>
              </a:ext>
            </a:extLst>
          </p:cNvPr>
          <p:cNvSpPr>
            <a:spLocks noGrp="1"/>
          </p:cNvSpPr>
          <p:nvPr>
            <p:ph type="sldNum" sz="quarter" idx="5"/>
          </p:nvPr>
        </p:nvSpPr>
        <p:spPr/>
        <p:txBody>
          <a:bodyPr/>
          <a:lstStyle/>
          <a:p>
            <a:fld id="{9A4EC7EF-95E1-3D44-A982-BC7A3E9C617E}" type="slidenum">
              <a:rPr lang="en-GB" smtClean="0"/>
              <a:t>7</a:t>
            </a:fld>
            <a:endParaRPr lang="en-GB"/>
          </a:p>
        </p:txBody>
      </p:sp>
    </p:spTree>
    <p:extLst>
      <p:ext uri="{BB962C8B-B14F-4D97-AF65-F5344CB8AC3E}">
        <p14:creationId xmlns:p14="http://schemas.microsoft.com/office/powerpoint/2010/main" val="338132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F922-4EED-83E5-1010-60B7035AA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29FEB-6E4B-F799-3A1C-A7960213D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E9EBA-2D93-97AA-5267-6569AA79850F}"/>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Make it clear that’s there two types of non-causal associations:</a:t>
            </a: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 Random associations vs uncontrolled confounding</a:t>
            </a:r>
          </a:p>
        </p:txBody>
      </p:sp>
      <p:sp>
        <p:nvSpPr>
          <p:cNvPr id="4" name="Slide Number Placeholder 3">
            <a:extLst>
              <a:ext uri="{FF2B5EF4-FFF2-40B4-BE49-F238E27FC236}">
                <a16:creationId xmlns:a16="http://schemas.microsoft.com/office/drawing/2014/main" id="{BC6A9972-FF7B-6D37-3A21-70C3E78FAD3F}"/>
              </a:ext>
            </a:extLst>
          </p:cNvPr>
          <p:cNvSpPr>
            <a:spLocks noGrp="1"/>
          </p:cNvSpPr>
          <p:nvPr>
            <p:ph type="sldNum" sz="quarter" idx="5"/>
          </p:nvPr>
        </p:nvSpPr>
        <p:spPr/>
        <p:txBody>
          <a:bodyPr/>
          <a:lstStyle/>
          <a:p>
            <a:fld id="{9A4EC7EF-95E1-3D44-A982-BC7A3E9C617E}" type="slidenum">
              <a:rPr lang="en-GB" smtClean="0"/>
              <a:t>8</a:t>
            </a:fld>
            <a:endParaRPr lang="en-GB"/>
          </a:p>
        </p:txBody>
      </p:sp>
    </p:spTree>
    <p:extLst>
      <p:ext uri="{BB962C8B-B14F-4D97-AF65-F5344CB8AC3E}">
        <p14:creationId xmlns:p14="http://schemas.microsoft.com/office/powerpoint/2010/main" val="2853548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971E1-0B63-CF72-E6C5-FF15B551F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5A0FA-29D6-29A0-0824-D4EEF7F70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ACD09-AD6B-9047-E1FC-49FE2E9A18E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61E13A98-0070-9BF3-81AD-F5E6B580A5AA}"/>
              </a:ext>
            </a:extLst>
          </p:cNvPr>
          <p:cNvSpPr>
            <a:spLocks noGrp="1"/>
          </p:cNvSpPr>
          <p:nvPr>
            <p:ph type="sldNum" sz="quarter" idx="5"/>
          </p:nvPr>
        </p:nvSpPr>
        <p:spPr/>
        <p:txBody>
          <a:bodyPr/>
          <a:lstStyle/>
          <a:p>
            <a:fld id="{9A4EC7EF-95E1-3D44-A982-BC7A3E9C617E}" type="slidenum">
              <a:rPr lang="en-GB" smtClean="0"/>
              <a:t>9</a:t>
            </a:fld>
            <a:endParaRPr lang="en-GB"/>
          </a:p>
        </p:txBody>
      </p:sp>
    </p:spTree>
    <p:extLst>
      <p:ext uri="{BB962C8B-B14F-4D97-AF65-F5344CB8AC3E}">
        <p14:creationId xmlns:p14="http://schemas.microsoft.com/office/powerpoint/2010/main" val="272052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Front title slide">
    <p:bg>
      <p:bgPr>
        <a:solidFill>
          <a:srgbClr val="F6F8F8"/>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98E9D71-498A-0294-DB92-FA8A45963CA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330720" y="-508517"/>
            <a:ext cx="11319578" cy="8005665"/>
          </a:xfrm>
          <a:prstGeom prst="rect">
            <a:avLst/>
          </a:prstGeom>
        </p:spPr>
      </p:pic>
      <p:sp>
        <p:nvSpPr>
          <p:cNvPr id="2" name="Title 1">
            <a:extLst>
              <a:ext uri="{FF2B5EF4-FFF2-40B4-BE49-F238E27FC236}">
                <a16:creationId xmlns:a16="http://schemas.microsoft.com/office/drawing/2014/main" id="{7CD054BE-B63C-B248-A010-D04767679CD8}"/>
              </a:ext>
            </a:extLst>
          </p:cNvPr>
          <p:cNvSpPr>
            <a:spLocks noGrp="1"/>
          </p:cNvSpPr>
          <p:nvPr>
            <p:ph type="ctrTitle" hasCustomPrompt="1"/>
          </p:nvPr>
        </p:nvSpPr>
        <p:spPr>
          <a:xfrm>
            <a:off x="432000" y="1002268"/>
            <a:ext cx="4643853" cy="2507695"/>
          </a:xfrm>
          <a:prstGeom prst="rect">
            <a:avLst/>
          </a:prstGeom>
        </p:spPr>
        <p:txBody>
          <a:bodyPr lIns="0" tIns="0" rIns="0" bIns="0" anchor="b">
            <a:noAutofit/>
          </a:bodyPr>
          <a:lstStyle>
            <a:lvl1pPr algn="l">
              <a:defRPr sz="5400" b="1" spc="-30" baseline="0">
                <a:solidFill>
                  <a:schemeClr val="tx1"/>
                </a:solidFill>
              </a:defRPr>
            </a:lvl1pPr>
          </a:lstStyle>
          <a:p>
            <a:r>
              <a:rPr lang="en-GB" dirty="0"/>
              <a:t>Presentation title</a:t>
            </a:r>
          </a:p>
        </p:txBody>
      </p:sp>
      <p:sp>
        <p:nvSpPr>
          <p:cNvPr id="3" name="Subtitle 2">
            <a:extLst>
              <a:ext uri="{FF2B5EF4-FFF2-40B4-BE49-F238E27FC236}">
                <a16:creationId xmlns:a16="http://schemas.microsoft.com/office/drawing/2014/main" id="{AEB3AB80-4EA2-FC4A-9654-92EF4DFF45D6}"/>
              </a:ext>
            </a:extLst>
          </p:cNvPr>
          <p:cNvSpPr>
            <a:spLocks noGrp="1"/>
          </p:cNvSpPr>
          <p:nvPr>
            <p:ph type="subTitle" idx="1"/>
          </p:nvPr>
        </p:nvSpPr>
        <p:spPr>
          <a:xfrm>
            <a:off x="432000" y="3600000"/>
            <a:ext cx="7973051" cy="1024967"/>
          </a:xfrm>
          <a:prstGeom prst="rect">
            <a:avLst/>
          </a:prstGeom>
        </p:spPr>
        <p:txBody>
          <a:bodyPr lIns="0" tIns="0" rIns="0" bIns="0">
            <a:normAutofit/>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6" name="Slide Number Placeholder 5">
            <a:extLst>
              <a:ext uri="{FF2B5EF4-FFF2-40B4-BE49-F238E27FC236}">
                <a16:creationId xmlns:a16="http://schemas.microsoft.com/office/drawing/2014/main" id="{DA80857E-40D1-074A-8CBC-E3E38E695791}"/>
              </a:ext>
            </a:extLst>
          </p:cNvPr>
          <p:cNvSpPr>
            <a:spLocks noGrp="1"/>
          </p:cNvSpPr>
          <p:nvPr>
            <p:ph type="sldNum" sz="quarter" idx="12"/>
          </p:nvPr>
        </p:nvSpPr>
        <p:spPr>
          <a:xfrm>
            <a:off x="8610600" y="6356350"/>
            <a:ext cx="3002280" cy="365125"/>
          </a:xfrm>
          <a:prstGeom prst="rect">
            <a:avLst/>
          </a:prstGeom>
        </p:spPr>
        <p:txBody>
          <a:bodyPr/>
          <a:lstStyle/>
          <a:p>
            <a:fld id="{B8B67EA4-DCE3-FB49-A794-A4595EF638BC}" type="slidenum">
              <a:rPr lang="en-GB" smtClean="0"/>
              <a:t>‹#›</a:t>
            </a:fld>
            <a:endParaRPr lang="en-GB" dirty="0"/>
          </a:p>
        </p:txBody>
      </p:sp>
      <p:sp>
        <p:nvSpPr>
          <p:cNvPr id="12" name="TextBox 11">
            <a:extLst>
              <a:ext uri="{FF2B5EF4-FFF2-40B4-BE49-F238E27FC236}">
                <a16:creationId xmlns:a16="http://schemas.microsoft.com/office/drawing/2014/main" id="{391DEB39-6B31-D948-AF21-75D8DF423B1B}"/>
              </a:ext>
            </a:extLst>
          </p:cNvPr>
          <p:cNvSpPr txBox="1"/>
          <p:nvPr userDrawn="1"/>
        </p:nvSpPr>
        <p:spPr>
          <a:xfrm>
            <a:off x="3225114" y="601774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10">
            <a:extLst>
              <a:ext uri="{FF2B5EF4-FFF2-40B4-BE49-F238E27FC236}">
                <a16:creationId xmlns:a16="http://schemas.microsoft.com/office/drawing/2014/main" id="{78E63D1E-5669-124C-90CA-03B13A7D7AE0}"/>
              </a:ext>
            </a:extLst>
          </p:cNvPr>
          <p:cNvSpPr>
            <a:spLocks noGrp="1"/>
          </p:cNvSpPr>
          <p:nvPr>
            <p:ph type="body" sz="quarter" idx="13"/>
          </p:nvPr>
        </p:nvSpPr>
        <p:spPr>
          <a:xfrm>
            <a:off x="432000" y="5760000"/>
            <a:ext cx="6259513" cy="488950"/>
          </a:xfrm>
          <a:prstGeom prst="rect">
            <a:avLst/>
          </a:prstGeom>
        </p:spPr>
        <p:txBody>
          <a:bodyPr lIns="0" tIns="0" rIns="0" bIns="0">
            <a:normAutofit/>
          </a:bodyPr>
          <a:lstStyle>
            <a:lvl1pPr marL="0" indent="0">
              <a:lnSpc>
                <a:spcPct val="100000"/>
              </a:lnSpc>
              <a:spcBef>
                <a:spcPts val="0"/>
              </a:spcBef>
              <a:buNone/>
              <a:defRPr sz="2400">
                <a:solidFill>
                  <a:schemeClr val="tx1"/>
                </a:solidFill>
              </a:defRPr>
            </a:lvl1pPr>
            <a:lvl2pPr marL="357188" indent="0">
              <a:buNone/>
              <a:defRPr>
                <a:solidFill>
                  <a:schemeClr val="accent2"/>
                </a:solidFill>
              </a:defRPr>
            </a:lvl2pPr>
            <a:lvl3pPr marL="714375" indent="0">
              <a:buNone/>
              <a:defRPr>
                <a:solidFill>
                  <a:schemeClr val="accent2"/>
                </a:solidFill>
              </a:defRPr>
            </a:lvl3pPr>
            <a:lvl4pPr marL="1081087" indent="0">
              <a:buNone/>
              <a:defRPr>
                <a:solidFill>
                  <a:schemeClr val="accent2"/>
                </a:solidFill>
              </a:defRPr>
            </a:lvl4pPr>
            <a:lvl5pPr marL="1438275" indent="0">
              <a:buNone/>
              <a:defRPr>
                <a:solidFill>
                  <a:schemeClr val="accent2"/>
                </a:solidFill>
              </a:defRPr>
            </a:lvl5pPr>
          </a:lstStyle>
          <a:p>
            <a:pPr lvl="0"/>
            <a:r>
              <a:rPr lang="en-US"/>
              <a:t>Click to edit Master text styles</a:t>
            </a:r>
          </a:p>
        </p:txBody>
      </p:sp>
      <p:sp>
        <p:nvSpPr>
          <p:cNvPr id="4" name="TextBox 3">
            <a:extLst>
              <a:ext uri="{FF2B5EF4-FFF2-40B4-BE49-F238E27FC236}">
                <a16:creationId xmlns:a16="http://schemas.microsoft.com/office/drawing/2014/main" id="{4DF2A1D7-0D87-D844-942F-FEAD20579184}"/>
              </a:ext>
            </a:extLst>
          </p:cNvPr>
          <p:cNvSpPr txBox="1"/>
          <p:nvPr userDrawn="1"/>
        </p:nvSpPr>
        <p:spPr>
          <a:xfrm>
            <a:off x="9233452" y="5486400"/>
            <a:ext cx="184731" cy="369332"/>
          </a:xfrm>
          <a:prstGeom prst="rect">
            <a:avLst/>
          </a:prstGeom>
          <a:noFill/>
        </p:spPr>
        <p:txBody>
          <a:bodyPr wrap="none" rtlCol="0">
            <a:spAutoFit/>
          </a:bodyPr>
          <a:lstStyle/>
          <a:p>
            <a:endParaRPr lang="en-US" dirty="0"/>
          </a:p>
        </p:txBody>
      </p:sp>
      <p:pic>
        <p:nvPicPr>
          <p:cNvPr id="9" name="Picture 8" descr="Logo&#10;&#10;Description automatically generated">
            <a:extLst>
              <a:ext uri="{FF2B5EF4-FFF2-40B4-BE49-F238E27FC236}">
                <a16:creationId xmlns:a16="http://schemas.microsoft.com/office/drawing/2014/main" id="{28D04FEF-6120-D9DF-6018-2393FD137B8B}"/>
              </a:ext>
            </a:extLst>
          </p:cNvPr>
          <p:cNvPicPr>
            <a:picLocks noChangeAspect="1"/>
          </p:cNvPicPr>
          <p:nvPr userDrawn="1"/>
        </p:nvPicPr>
        <p:blipFill>
          <a:blip r:embed="rId3"/>
          <a:stretch>
            <a:fillRect/>
          </a:stretch>
        </p:blipFill>
        <p:spPr>
          <a:xfrm>
            <a:off x="10551045" y="364425"/>
            <a:ext cx="1208955" cy="979789"/>
          </a:xfrm>
          <a:prstGeom prst="rect">
            <a:avLst/>
          </a:prstGeom>
        </p:spPr>
      </p:pic>
    </p:spTree>
    <p:extLst>
      <p:ext uri="{BB962C8B-B14F-4D97-AF65-F5344CB8AC3E}">
        <p14:creationId xmlns:p14="http://schemas.microsoft.com/office/powerpoint/2010/main" val="774542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Heading, subhead, bullets one column">
    <p:bg>
      <p:bgPr>
        <a:solidFill>
          <a:srgbClr val="F6F8F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71999"/>
            <a:ext cx="11088000" cy="3456000"/>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1" y="20880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F771D90-A686-C949-8872-F69893BCF8E4}"/>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4CD5CE1C-46DF-8846-A4A0-E19A9CC397B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4955267-CD3E-4484-1B20-32E90EB4ED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0596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eading, subhead, bullets one column">
    <p:bg>
      <p:bgPr>
        <a:solidFill>
          <a:srgbClr val="CCDFF1">
            <a:alpha val="30000"/>
          </a:srgb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71999"/>
            <a:ext cx="11088000" cy="3456000"/>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1" y="20880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F771D90-A686-C949-8872-F69893BCF8E4}"/>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4CD5CE1C-46DF-8846-A4A0-E19A9CC397B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4955267-CD3E-4484-1B20-32E90EB4ED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15552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slide with image A">
    <p:bg>
      <p:bgPr>
        <a:solidFill>
          <a:srgbClr val="F6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4093" y="1647568"/>
            <a:ext cx="4909569" cy="3130069"/>
          </a:xfrm>
          <a:prstGeom prst="rect">
            <a:avLst/>
          </a:prstGeom>
        </p:spPr>
        <p:txBody>
          <a:bodyPr anchor="t">
            <a:normAutofit/>
          </a:bodyPr>
          <a:lstStyle>
            <a:lvl1pPr marL="0" indent="0">
              <a:lnSpc>
                <a:spcPts val="4200"/>
              </a:lnSpc>
              <a:defRPr sz="3600" b="1">
                <a:solidFill>
                  <a:schemeClr val="tx1"/>
                </a:solidFill>
              </a:defRPr>
            </a:lvl1pPr>
          </a:lstStyle>
          <a:p>
            <a:r>
              <a:rPr lang="en-GB" dirty="0"/>
              <a:t>Headline over a number of lines,</a:t>
            </a:r>
            <a:br>
              <a:rPr lang="en-GB" dirty="0"/>
            </a:br>
            <a:r>
              <a:rPr lang="en-GB" dirty="0"/>
              <a:t>keep to maximum of four lines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dirty="0">
              <a:solidFill>
                <a:schemeClr val="tx1"/>
              </a:solidFill>
            </a:endParaRPr>
          </a:p>
        </p:txBody>
      </p:sp>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Tree>
    <p:extLst>
      <p:ext uri="{BB962C8B-B14F-4D97-AF65-F5344CB8AC3E}">
        <p14:creationId xmlns:p14="http://schemas.microsoft.com/office/powerpoint/2010/main" val="304328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Headline slide with image A">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4093" y="1647568"/>
            <a:ext cx="4909569" cy="3130069"/>
          </a:xfrm>
          <a:prstGeom prst="rect">
            <a:avLst/>
          </a:prstGeom>
        </p:spPr>
        <p:txBody>
          <a:bodyPr anchor="t">
            <a:normAutofit/>
          </a:bodyPr>
          <a:lstStyle>
            <a:lvl1pPr marL="0" indent="0">
              <a:lnSpc>
                <a:spcPts val="4200"/>
              </a:lnSpc>
              <a:defRPr sz="3600" b="1">
                <a:solidFill>
                  <a:schemeClr val="tx1"/>
                </a:solidFill>
              </a:defRPr>
            </a:lvl1pPr>
          </a:lstStyle>
          <a:p>
            <a:r>
              <a:rPr lang="en-GB" dirty="0"/>
              <a:t>Headline over a number of lines,</a:t>
            </a:r>
            <a:br>
              <a:rPr lang="en-GB" dirty="0"/>
            </a:br>
            <a:r>
              <a:rPr lang="en-GB" dirty="0"/>
              <a:t>keep to maximum of four lines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dirty="0">
              <a:solidFill>
                <a:schemeClr val="tx1"/>
              </a:solidFill>
            </a:endParaRPr>
          </a:p>
        </p:txBody>
      </p:sp>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Tree>
    <p:extLst>
      <p:ext uri="{BB962C8B-B14F-4D97-AF65-F5344CB8AC3E}">
        <p14:creationId xmlns:p14="http://schemas.microsoft.com/office/powerpoint/2010/main" val="262392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Quote large Centred">
    <p:bg>
      <p:bgPr>
        <a:solidFill>
          <a:srgbClr val="CCDFF1">
            <a:alpha val="30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1214367" y="1180298"/>
            <a:ext cx="9811265" cy="2983230"/>
          </a:xfrm>
          <a:prstGeom prst="rect">
            <a:avLst/>
          </a:prstGeom>
        </p:spPr>
        <p:txBody>
          <a:bodyPr>
            <a:noAutofit/>
          </a:bodyPr>
          <a:lstStyle>
            <a:lvl1pPr marL="0" indent="0" algn="ctr">
              <a:buNone/>
              <a:defRPr sz="4200" b="0">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“Showcase quotation</a:t>
            </a:r>
            <a:br>
              <a:rPr lang="en-GB" dirty="0"/>
            </a:br>
            <a:r>
              <a:rPr lang="en-GB" dirty="0"/>
              <a:t>with centred text over multiple</a:t>
            </a:r>
            <a:br>
              <a:rPr lang="en-GB" dirty="0"/>
            </a:br>
            <a:r>
              <a:rPr lang="en-GB" dirty="0"/>
              <a:t>lines, try to make a harmonious shape like a diamond or </a:t>
            </a:r>
            <a:r>
              <a:rPr lang="en-GB" dirty="0" err="1"/>
              <a:t>xmas</a:t>
            </a:r>
            <a:r>
              <a:rPr lang="en-GB" dirty="0"/>
              <a:t> tree or</a:t>
            </a:r>
            <a:br>
              <a:rPr lang="en-GB" dirty="0"/>
            </a:br>
            <a:r>
              <a:rPr lang="en-GB" dirty="0"/>
              <a:t>something similar”</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4150923" y="5096236"/>
            <a:ext cx="3890150" cy="896938"/>
          </a:xfrm>
          <a:prstGeom prst="rect">
            <a:avLst/>
          </a:prstGeom>
        </p:spPr>
        <p:txBody>
          <a:bodyPr>
            <a:normAutofit/>
          </a:bodyPr>
          <a:lstStyle>
            <a:lvl1pPr marL="0" indent="0" algn="ctr">
              <a:buNone/>
              <a:defRPr sz="2200"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Name Surname,</a:t>
            </a:r>
            <a:br>
              <a:rPr lang="en-GB" dirty="0"/>
            </a:br>
            <a:r>
              <a:rPr lang="en-GB" dirty="0"/>
              <a:t>Job Title</a:t>
            </a:r>
          </a:p>
        </p:txBody>
      </p:sp>
      <p:cxnSp>
        <p:nvCxnSpPr>
          <p:cNvPr id="8" name="Straight Connector 7">
            <a:extLst>
              <a:ext uri="{FF2B5EF4-FFF2-40B4-BE49-F238E27FC236}">
                <a16:creationId xmlns:a16="http://schemas.microsoft.com/office/drawing/2014/main" id="{A91AA706-8AF6-8441-8070-06566C40A690}"/>
              </a:ext>
              <a:ext uri="{C183D7F6-B498-43B3-948B-1728B52AA6E4}">
                <adec:decorative xmlns:adec="http://schemas.microsoft.com/office/drawing/2017/decorative" val="1"/>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2D3EEB-DBD8-CD48-C723-5F35F1DADF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9114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Grid Boxes 4UP Gre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4FF8-F4E4-0514-77D0-8D8D69F9337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18" name="Title 1">
            <a:extLst>
              <a:ext uri="{FF2B5EF4-FFF2-40B4-BE49-F238E27FC236}">
                <a16:creationId xmlns:a16="http://schemas.microsoft.com/office/drawing/2014/main" id="{1ACF78F6-439A-384B-9C21-D11B5B50E050}"/>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4" name="Rectangle: Top Corners Rounded 3">
            <a:extLst>
              <a:ext uri="{FF2B5EF4-FFF2-40B4-BE49-F238E27FC236}">
                <a16:creationId xmlns:a16="http://schemas.microsoft.com/office/drawing/2014/main" id="{B540671A-ED56-3548-A508-080ABBDB5E58}"/>
              </a:ext>
              <a:ext uri="{C183D7F6-B498-43B3-948B-1728B52AA6E4}">
                <adec:decorative xmlns:adec="http://schemas.microsoft.com/office/drawing/2017/decorative" val="1"/>
              </a:ext>
            </a:extLst>
          </p:cNvPr>
          <p:cNvSpPr/>
          <p:nvPr userDrawn="1"/>
        </p:nvSpPr>
        <p:spPr>
          <a:xfrm>
            <a:off x="2277721"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2277721"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6231884"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6231884"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5" name="Rectangle: Top Corners Rounded 24">
            <a:extLst>
              <a:ext uri="{FF2B5EF4-FFF2-40B4-BE49-F238E27FC236}">
                <a16:creationId xmlns:a16="http://schemas.microsoft.com/office/drawing/2014/main" id="{8FD6A08D-6DD3-C845-8B17-CC9297B607DC}"/>
              </a:ext>
              <a:ext uri="{C183D7F6-B498-43B3-948B-1728B52AA6E4}">
                <adec:decorative xmlns:adec="http://schemas.microsoft.com/office/drawing/2017/decorative" val="1"/>
              </a:ext>
            </a:extLst>
          </p:cNvPr>
          <p:cNvSpPr/>
          <p:nvPr userDrawn="1"/>
        </p:nvSpPr>
        <p:spPr>
          <a:xfrm>
            <a:off x="2277721"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2277721" y="464926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7" name="Rectangle: Top Corners Rounded 26">
            <a:extLst>
              <a:ext uri="{FF2B5EF4-FFF2-40B4-BE49-F238E27FC236}">
                <a16:creationId xmlns:a16="http://schemas.microsoft.com/office/drawing/2014/main" id="{B5A7277B-59DD-844A-A364-77AED24CBAC1}"/>
              </a:ext>
              <a:ext uri="{C183D7F6-B498-43B3-948B-1728B52AA6E4}">
                <adec:decorative xmlns:adec="http://schemas.microsoft.com/office/drawing/2017/decorative" val="1"/>
              </a:ext>
            </a:extLst>
          </p:cNvPr>
          <p:cNvSpPr/>
          <p:nvPr userDrawn="1"/>
        </p:nvSpPr>
        <p:spPr>
          <a:xfrm>
            <a:off x="6239447" y="375220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6231884" y="465042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7DBEB741-20EA-C36A-7EF8-DE1CD1F1AA0C}"/>
              </a:ext>
              <a:ext uri="{C183D7F6-B498-43B3-948B-1728B52AA6E4}">
                <adec:decorative xmlns:adec="http://schemas.microsoft.com/office/drawing/2017/decorative" val="1"/>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404918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Grid Boxes 2UP Grey">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2000"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2000"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4324378"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userDrawn="1"/>
        </p:nvSpPr>
        <p:spPr>
          <a:xfrm>
            <a:off x="4324378"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itle 1">
            <a:extLst>
              <a:ext uri="{FF2B5EF4-FFF2-40B4-BE49-F238E27FC236}">
                <a16:creationId xmlns:a16="http://schemas.microsoft.com/office/drawing/2014/main" id="{C5DD270E-858A-0745-A4F5-3FE5B49194FA}"/>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pic>
        <p:nvPicPr>
          <p:cNvPr id="3" name="Picture 2">
            <a:extLst>
              <a:ext uri="{FF2B5EF4-FFF2-40B4-BE49-F238E27FC236}">
                <a16:creationId xmlns:a16="http://schemas.microsoft.com/office/drawing/2014/main" id="{6FD787DC-00EF-B13A-FE97-CE51273E86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cxnSp>
        <p:nvCxnSpPr>
          <p:cNvPr id="5" name="Straight Connector 4">
            <a:extLst>
              <a:ext uri="{FF2B5EF4-FFF2-40B4-BE49-F238E27FC236}">
                <a16:creationId xmlns:a16="http://schemas.microsoft.com/office/drawing/2014/main" id="{20783BA3-377B-7D8A-0B7B-91C314676A0C}"/>
              </a:ext>
              <a:ext uri="{C183D7F6-B498-43B3-948B-1728B52AA6E4}">
                <adec:decorative xmlns:adec="http://schemas.microsoft.com/office/drawing/2017/decorative" val="1"/>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61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Grid, Titles 4UP Grey">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05929B3-ED58-E54F-B724-E24FB5F163DF}"/>
              </a:ext>
              <a:ext uri="{C183D7F6-B498-43B3-948B-1728B52AA6E4}">
                <adec:decorative xmlns:adec="http://schemas.microsoft.com/office/drawing/2017/decorative" val="1"/>
              </a:ext>
            </a:extLst>
          </p:cNvPr>
          <p:cNvSpPr/>
          <p:nvPr userDrawn="1"/>
        </p:nvSpPr>
        <p:spPr>
          <a:xfrm>
            <a:off x="43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432000"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92000"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9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43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 uri="{C183D7F6-B498-43B3-948B-1728B52AA6E4}">
                <adec:decorative xmlns:adec="http://schemas.microsoft.com/office/drawing/2017/decorative" val="1"/>
              </a:ext>
            </a:extLst>
          </p:cNvPr>
          <p:cNvSpPr/>
          <p:nvPr userDrawn="1"/>
        </p:nvSpPr>
        <p:spPr>
          <a:xfrm>
            <a:off x="43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439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7" name="Rectangle: Top Corners Rounded 26">
            <a:extLst>
              <a:ext uri="{FF2B5EF4-FFF2-40B4-BE49-F238E27FC236}">
                <a16:creationId xmlns:a16="http://schemas.microsoft.com/office/drawing/2014/main" id="{B5A7277B-59DD-844A-A364-77AED24CBAC1}"/>
              </a:ext>
              <a:ext uri="{C183D7F6-B498-43B3-948B-1728B52AA6E4}">
                <adec:decorative xmlns:adec="http://schemas.microsoft.com/office/drawing/2017/decorative" val="1"/>
              </a:ext>
            </a:extLst>
          </p:cNvPr>
          <p:cNvSpPr/>
          <p:nvPr userDrawn="1"/>
        </p:nvSpPr>
        <p:spPr>
          <a:xfrm>
            <a:off x="439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7F5640E1-FA0E-4F42-9387-CD7C434D28C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3" name="Text Placeholder 2">
            <a:extLst>
              <a:ext uri="{FF2B5EF4-FFF2-40B4-BE49-F238E27FC236}">
                <a16:creationId xmlns:a16="http://schemas.microsoft.com/office/drawing/2014/main" id="{AEF555C5-A77A-2E44-BAF7-246298421E13}"/>
              </a:ext>
            </a:extLst>
          </p:cNvPr>
          <p:cNvSpPr>
            <a:spLocks noGrp="1"/>
          </p:cNvSpPr>
          <p:nvPr>
            <p:ph type="body" sz="quarter" idx="18" hasCustomPrompt="1"/>
          </p:nvPr>
        </p:nvSpPr>
        <p:spPr>
          <a:xfrm>
            <a:off x="540000" y="1296000"/>
            <a:ext cx="3348000" cy="684000"/>
          </a:xfrm>
        </p:spPr>
        <p:txBody>
          <a:bodyPr anchor="ctr"/>
          <a:lstStyle>
            <a:lvl1pPr algn="ctr">
              <a:buNone/>
              <a:defRPr sz="2200" b="1">
                <a:solidFill>
                  <a:schemeClr val="tx1"/>
                </a:solidFill>
              </a:defRPr>
            </a:lvl1pPr>
          </a:lstStyle>
          <a:p>
            <a:pPr lvl="0"/>
            <a:r>
              <a:rPr lang="en-GB" dirty="0"/>
              <a:t>Insert title</a:t>
            </a:r>
          </a:p>
        </p:txBody>
      </p:sp>
      <p:sp>
        <p:nvSpPr>
          <p:cNvPr id="22" name="Text Placeholder 2">
            <a:extLst>
              <a:ext uri="{FF2B5EF4-FFF2-40B4-BE49-F238E27FC236}">
                <a16:creationId xmlns:a16="http://schemas.microsoft.com/office/drawing/2014/main" id="{D4B913F3-B51C-1F4F-BA00-F024BBF468C2}"/>
              </a:ext>
            </a:extLst>
          </p:cNvPr>
          <p:cNvSpPr>
            <a:spLocks noGrp="1"/>
          </p:cNvSpPr>
          <p:nvPr>
            <p:ph type="body" sz="quarter" idx="19" hasCustomPrompt="1"/>
          </p:nvPr>
        </p:nvSpPr>
        <p:spPr>
          <a:xfrm>
            <a:off x="4500000" y="1302462"/>
            <a:ext cx="3348000" cy="684000"/>
          </a:xfrm>
        </p:spPr>
        <p:txBody>
          <a:bodyPr anchor="ctr"/>
          <a:lstStyle>
            <a:lvl1pPr algn="ctr">
              <a:buNone/>
              <a:defRPr sz="2200" b="1">
                <a:solidFill>
                  <a:schemeClr val="tx1"/>
                </a:solidFill>
              </a:defRPr>
            </a:lvl1pPr>
          </a:lstStyle>
          <a:p>
            <a:pPr lvl="0"/>
            <a:r>
              <a:rPr lang="en-GB" dirty="0"/>
              <a:t>Insert title</a:t>
            </a:r>
          </a:p>
        </p:txBody>
      </p:sp>
      <p:sp>
        <p:nvSpPr>
          <p:cNvPr id="30" name="Text Placeholder 2">
            <a:extLst>
              <a:ext uri="{FF2B5EF4-FFF2-40B4-BE49-F238E27FC236}">
                <a16:creationId xmlns:a16="http://schemas.microsoft.com/office/drawing/2014/main" id="{9A16CC21-F99A-6F47-A063-FA9FE06BAE1A}"/>
              </a:ext>
            </a:extLst>
          </p:cNvPr>
          <p:cNvSpPr>
            <a:spLocks noGrp="1"/>
          </p:cNvSpPr>
          <p:nvPr>
            <p:ph type="body" sz="quarter" idx="20" hasCustomPrompt="1"/>
          </p:nvPr>
        </p:nvSpPr>
        <p:spPr>
          <a:xfrm>
            <a:off x="540000" y="3852000"/>
            <a:ext cx="3348000" cy="684000"/>
          </a:xfrm>
        </p:spPr>
        <p:txBody>
          <a:bodyPr anchor="ctr"/>
          <a:lstStyle>
            <a:lvl1pPr algn="ctr">
              <a:buNone/>
              <a:defRPr sz="2200" b="1">
                <a:solidFill>
                  <a:schemeClr val="tx1"/>
                </a:solidFill>
              </a:defRPr>
            </a:lvl1pPr>
          </a:lstStyle>
          <a:p>
            <a:pPr lvl="0"/>
            <a:r>
              <a:rPr lang="en-GB" dirty="0"/>
              <a:t>Insert title</a:t>
            </a:r>
          </a:p>
        </p:txBody>
      </p:sp>
      <p:sp>
        <p:nvSpPr>
          <p:cNvPr id="31" name="Text Placeholder 2">
            <a:extLst>
              <a:ext uri="{FF2B5EF4-FFF2-40B4-BE49-F238E27FC236}">
                <a16:creationId xmlns:a16="http://schemas.microsoft.com/office/drawing/2014/main" id="{511DBD00-D83F-EF49-900D-B6C65CED2738}"/>
              </a:ext>
            </a:extLst>
          </p:cNvPr>
          <p:cNvSpPr>
            <a:spLocks noGrp="1"/>
          </p:cNvSpPr>
          <p:nvPr>
            <p:ph type="body" sz="quarter" idx="21" hasCustomPrompt="1"/>
          </p:nvPr>
        </p:nvSpPr>
        <p:spPr>
          <a:xfrm>
            <a:off x="4500000" y="3852000"/>
            <a:ext cx="3348000" cy="684000"/>
          </a:xfrm>
        </p:spPr>
        <p:txBody>
          <a:bodyPr anchor="ctr"/>
          <a:lstStyle>
            <a:lvl1pPr algn="ctr">
              <a:buNone/>
              <a:defRPr sz="2200" b="1">
                <a:solidFill>
                  <a:schemeClr val="tx1"/>
                </a:solidFill>
              </a:defRPr>
            </a:lvl1pPr>
          </a:lstStyle>
          <a:p>
            <a:pPr lvl="0"/>
            <a:r>
              <a:rPr lang="en-GB" dirty="0"/>
              <a:t>Insert title</a:t>
            </a:r>
          </a:p>
        </p:txBody>
      </p:sp>
      <p:cxnSp>
        <p:nvCxnSpPr>
          <p:cNvPr id="29" name="Straight Connector 28">
            <a:extLst>
              <a:ext uri="{FF2B5EF4-FFF2-40B4-BE49-F238E27FC236}">
                <a16:creationId xmlns:a16="http://schemas.microsoft.com/office/drawing/2014/main" id="{59357DCD-A469-B34A-A880-D744CA731C1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BA4CC6C-41AA-2D50-A8B9-63559566F41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27148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Grid Boxes 2UP with Intro">
    <p:bg>
      <p:bgPr>
        <a:solidFill>
          <a:srgbClr val="CCDFF1">
            <a:alpha val="30000"/>
          </a:srgb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66871" y="2743014"/>
            <a:ext cx="3564000" cy="3311999"/>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66871" y="1735014"/>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8259249" y="2743014"/>
            <a:ext cx="3564000" cy="3311999"/>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userDrawn="1"/>
        </p:nvSpPr>
        <p:spPr>
          <a:xfrm>
            <a:off x="8259249" y="1735014"/>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7" name="Content Placeholder 3">
            <a:extLst>
              <a:ext uri="{FF2B5EF4-FFF2-40B4-BE49-F238E27FC236}">
                <a16:creationId xmlns:a16="http://schemas.microsoft.com/office/drawing/2014/main" id="{88166480-FB4D-C34C-807C-7BA7DD328F6E}"/>
              </a:ext>
            </a:extLst>
          </p:cNvPr>
          <p:cNvSpPr>
            <a:spLocks noGrp="1"/>
          </p:cNvSpPr>
          <p:nvPr>
            <p:ph sz="quarter" idx="4294967295" hasCustomPrompt="1"/>
          </p:nvPr>
        </p:nvSpPr>
        <p:spPr>
          <a:xfrm>
            <a:off x="432000" y="1735014"/>
            <a:ext cx="3564001" cy="4319711"/>
          </a:xfrm>
        </p:spPr>
        <p:txBody>
          <a:bodyPr/>
          <a:lstStyle>
            <a:lvl1pPr marL="0" indent="0">
              <a:buNone/>
              <a:defRPr sz="2200">
                <a:solidFill>
                  <a:schemeClr val="tx1"/>
                </a:solidFill>
              </a:defRPr>
            </a:lvl1pPr>
          </a:lstStyle>
          <a:p>
            <a:r>
              <a:rPr lang="en-GB" dirty="0"/>
              <a:t>Intro summary text goes here</a:t>
            </a:r>
          </a:p>
        </p:txBody>
      </p:sp>
      <p:sp>
        <p:nvSpPr>
          <p:cNvPr id="13" name="Title 1">
            <a:extLst>
              <a:ext uri="{FF2B5EF4-FFF2-40B4-BE49-F238E27FC236}">
                <a16:creationId xmlns:a16="http://schemas.microsoft.com/office/drawing/2014/main" id="{85267E27-DA97-0D46-9740-BF9E88C52C36}"/>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B4F929AC-5E7A-1A4C-8427-F04E4C908E8F}"/>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6D0C676-28C4-BF14-7D49-3169DC1AAA7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2617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Grid Boxes 4UP with Intro">
    <p:bg>
      <p:bgPr>
        <a:solidFill>
          <a:srgbClr val="CCDFF1">
            <a:alpha val="30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5FB54-F5EA-C613-D5F4-F3C0063B3E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19" name="Title 1">
            <a:extLst>
              <a:ext uri="{FF2B5EF4-FFF2-40B4-BE49-F238E27FC236}">
                <a16:creationId xmlns:a16="http://schemas.microsoft.com/office/drawing/2014/main" id="{71D89516-E743-9149-8E82-C8FD33FB9E82}"/>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25" name="Content Placeholder 3">
            <a:extLst>
              <a:ext uri="{FF2B5EF4-FFF2-40B4-BE49-F238E27FC236}">
                <a16:creationId xmlns:a16="http://schemas.microsoft.com/office/drawing/2014/main" id="{62ACBA56-8EF4-494B-AB68-12ECC4D0812F}"/>
              </a:ext>
            </a:extLst>
          </p:cNvPr>
          <p:cNvSpPr>
            <a:spLocks noGrp="1"/>
          </p:cNvSpPr>
          <p:nvPr>
            <p:ph sz="quarter" idx="4294967295" hasCustomPrompt="1"/>
          </p:nvPr>
        </p:nvSpPr>
        <p:spPr>
          <a:xfrm>
            <a:off x="432000" y="1285014"/>
            <a:ext cx="3564001" cy="4769711"/>
          </a:xfrm>
        </p:spPr>
        <p:txBody>
          <a:bodyPr/>
          <a:lstStyle>
            <a:lvl1pPr marL="0" indent="0">
              <a:buNone/>
              <a:defRPr sz="2200">
                <a:solidFill>
                  <a:schemeClr val="tx1"/>
                </a:solidFill>
              </a:defRPr>
            </a:lvl1pPr>
          </a:lstStyle>
          <a:p>
            <a:r>
              <a:rPr lang="en-GB" dirty="0"/>
              <a:t>Intro summary text goes here</a:t>
            </a:r>
          </a:p>
        </p:txBody>
      </p:sp>
      <p:sp>
        <p:nvSpPr>
          <p:cNvPr id="12" name="Rectangle: Top Corners Rounded 11">
            <a:extLst>
              <a:ext uri="{FF2B5EF4-FFF2-40B4-BE49-F238E27FC236}">
                <a16:creationId xmlns:a16="http://schemas.microsoft.com/office/drawing/2014/main" id="{5E206611-9F04-2C46-95B1-573726492E29}"/>
              </a:ext>
              <a:ext uri="{C183D7F6-B498-43B3-948B-1728B52AA6E4}">
                <adec:decorative xmlns:adec="http://schemas.microsoft.com/office/drawing/2017/decorative" val="1"/>
              </a:ext>
            </a:extLst>
          </p:cNvPr>
          <p:cNvSpPr/>
          <p:nvPr userDrawn="1"/>
        </p:nvSpPr>
        <p:spPr>
          <a:xfrm>
            <a:off x="4310428"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7">
            <a:extLst>
              <a:ext uri="{FF2B5EF4-FFF2-40B4-BE49-F238E27FC236}">
                <a16:creationId xmlns:a16="http://schemas.microsoft.com/office/drawing/2014/main" id="{BA897845-DFE8-7140-BE24-7AD33E02F2ED}"/>
              </a:ext>
            </a:extLst>
          </p:cNvPr>
          <p:cNvSpPr>
            <a:spLocks noGrp="1"/>
          </p:cNvSpPr>
          <p:nvPr>
            <p:ph type="body" sz="quarter" idx="13"/>
          </p:nvPr>
        </p:nvSpPr>
        <p:spPr>
          <a:xfrm>
            <a:off x="4310428" y="2185014"/>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4" name="Rectangle: Top Corners Rounded 13">
            <a:extLst>
              <a:ext uri="{FF2B5EF4-FFF2-40B4-BE49-F238E27FC236}">
                <a16:creationId xmlns:a16="http://schemas.microsoft.com/office/drawing/2014/main" id="{C737232C-EBE9-2647-917F-C7C76B087CA4}"/>
              </a:ext>
              <a:ext uri="{C183D7F6-B498-43B3-948B-1728B52AA6E4}">
                <adec:decorative xmlns:adec="http://schemas.microsoft.com/office/drawing/2017/decorative" val="1"/>
              </a:ext>
            </a:extLst>
          </p:cNvPr>
          <p:cNvSpPr/>
          <p:nvPr userDrawn="1"/>
        </p:nvSpPr>
        <p:spPr>
          <a:xfrm>
            <a:off x="8264591"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9E4DF866-0267-6D4B-8CF4-FAFA97285DCA}"/>
              </a:ext>
            </a:extLst>
          </p:cNvPr>
          <p:cNvSpPr>
            <a:spLocks noGrp="1"/>
          </p:cNvSpPr>
          <p:nvPr>
            <p:ph type="body" sz="quarter" idx="14"/>
          </p:nvPr>
        </p:nvSpPr>
        <p:spPr>
          <a:xfrm>
            <a:off x="8264591" y="2186048"/>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6" name="Rectangle: Top Corners Rounded 15">
            <a:extLst>
              <a:ext uri="{FF2B5EF4-FFF2-40B4-BE49-F238E27FC236}">
                <a16:creationId xmlns:a16="http://schemas.microsoft.com/office/drawing/2014/main" id="{E29E7FE3-94A7-274E-9C79-62D4A777C7A5}"/>
              </a:ext>
              <a:ext uri="{C183D7F6-B498-43B3-948B-1728B52AA6E4}">
                <adec:decorative xmlns:adec="http://schemas.microsoft.com/office/drawing/2017/decorative" val="1"/>
              </a:ext>
            </a:extLst>
          </p:cNvPr>
          <p:cNvSpPr/>
          <p:nvPr userDrawn="1"/>
        </p:nvSpPr>
        <p:spPr>
          <a:xfrm>
            <a:off x="4310428" y="3846281"/>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7">
            <a:extLst>
              <a:ext uri="{FF2B5EF4-FFF2-40B4-BE49-F238E27FC236}">
                <a16:creationId xmlns:a16="http://schemas.microsoft.com/office/drawing/2014/main" id="{B8ADAB78-EE5F-B741-8763-DEC022B42E15}"/>
              </a:ext>
            </a:extLst>
          </p:cNvPr>
          <p:cNvSpPr>
            <a:spLocks noGrp="1"/>
          </p:cNvSpPr>
          <p:nvPr>
            <p:ph type="body" sz="quarter" idx="17"/>
          </p:nvPr>
        </p:nvSpPr>
        <p:spPr>
          <a:xfrm>
            <a:off x="4310428" y="4746281"/>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8" name="Rectangle: Top Corners Rounded 17">
            <a:extLst>
              <a:ext uri="{FF2B5EF4-FFF2-40B4-BE49-F238E27FC236}">
                <a16:creationId xmlns:a16="http://schemas.microsoft.com/office/drawing/2014/main" id="{70713629-27C4-A749-B40D-6E3D13CBC59F}"/>
              </a:ext>
              <a:ext uri="{C183D7F6-B498-43B3-948B-1728B52AA6E4}">
                <adec:decorative xmlns:adec="http://schemas.microsoft.com/office/drawing/2017/decorative" val="1"/>
              </a:ext>
            </a:extLst>
          </p:cNvPr>
          <p:cNvSpPr/>
          <p:nvPr userDrawn="1"/>
        </p:nvSpPr>
        <p:spPr>
          <a:xfrm>
            <a:off x="8272154" y="3849215"/>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7">
            <a:extLst>
              <a:ext uri="{FF2B5EF4-FFF2-40B4-BE49-F238E27FC236}">
                <a16:creationId xmlns:a16="http://schemas.microsoft.com/office/drawing/2014/main" id="{827DCFD9-112E-A945-955D-F67D14142C69}"/>
              </a:ext>
            </a:extLst>
          </p:cNvPr>
          <p:cNvSpPr>
            <a:spLocks noGrp="1"/>
          </p:cNvSpPr>
          <p:nvPr>
            <p:ph type="body" sz="quarter" idx="18"/>
          </p:nvPr>
        </p:nvSpPr>
        <p:spPr>
          <a:xfrm>
            <a:off x="8264591" y="4747441"/>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cxnSp>
        <p:nvCxnSpPr>
          <p:cNvPr id="22" name="Straight Connector 21">
            <a:extLst>
              <a:ext uri="{FF2B5EF4-FFF2-40B4-BE49-F238E27FC236}">
                <a16:creationId xmlns:a16="http://schemas.microsoft.com/office/drawing/2014/main" id="{ED046538-6FA9-4F4C-86B3-9F8268B46A71}"/>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22611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eading, content, basic text one col">
    <p:bg>
      <p:bgPr>
        <a:solidFill>
          <a:srgbClr val="F6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138" y="414734"/>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3" name="Content Placeholder 2"/>
          <p:cNvSpPr>
            <a:spLocks noGrp="1"/>
          </p:cNvSpPr>
          <p:nvPr>
            <p:ph idx="1" hasCustomPrompt="1"/>
          </p:nvPr>
        </p:nvSpPr>
        <p:spPr>
          <a:xfrm>
            <a:off x="375138" y="1415778"/>
            <a:ext cx="7632000" cy="4026443"/>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45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EXT Grid Boxes, Titles 2UP +Intro ">
    <p:bg>
      <p:bgPr>
        <a:solidFill>
          <a:srgbClr val="CCDFF1">
            <a:alpha val="30000"/>
          </a:srgb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66871" y="2290349"/>
            <a:ext cx="3564000" cy="3764374"/>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66871" y="1282349"/>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8259249" y="2290349"/>
            <a:ext cx="3564000" cy="3764372"/>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userDrawn="1"/>
        </p:nvSpPr>
        <p:spPr>
          <a:xfrm>
            <a:off x="8259249" y="1282349"/>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4" name="Content Placeholder 3">
            <a:extLst>
              <a:ext uri="{FF2B5EF4-FFF2-40B4-BE49-F238E27FC236}">
                <a16:creationId xmlns:a16="http://schemas.microsoft.com/office/drawing/2014/main" id="{F17D3740-0A11-F14D-A939-98CD3587271B}"/>
              </a:ext>
            </a:extLst>
          </p:cNvPr>
          <p:cNvSpPr>
            <a:spLocks noGrp="1"/>
          </p:cNvSpPr>
          <p:nvPr>
            <p:ph sz="quarter" idx="4294967295" hasCustomPrompt="1"/>
          </p:nvPr>
        </p:nvSpPr>
        <p:spPr>
          <a:xfrm>
            <a:off x="432000" y="1285014"/>
            <a:ext cx="3564001" cy="4769711"/>
          </a:xfrm>
        </p:spPr>
        <p:txBody>
          <a:bodyPr lIns="0" tIns="0" rIns="0" bIns="0"/>
          <a:lstStyle>
            <a:lvl1pPr marL="0" indent="0">
              <a:buNone/>
              <a:defRPr sz="2200">
                <a:solidFill>
                  <a:schemeClr val="tx1"/>
                </a:solidFill>
              </a:defRPr>
            </a:lvl1pPr>
          </a:lstStyle>
          <a:p>
            <a:r>
              <a:rPr lang="en-GB" dirty="0"/>
              <a:t>Intro summary text goes here</a:t>
            </a:r>
          </a:p>
        </p:txBody>
      </p:sp>
      <p:sp>
        <p:nvSpPr>
          <p:cNvPr id="15" name="Title 1">
            <a:extLst>
              <a:ext uri="{FF2B5EF4-FFF2-40B4-BE49-F238E27FC236}">
                <a16:creationId xmlns:a16="http://schemas.microsoft.com/office/drawing/2014/main" id="{95347A23-4C56-A54D-96A3-4993B860662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17" name="Text Placeholder 2">
            <a:extLst>
              <a:ext uri="{FF2B5EF4-FFF2-40B4-BE49-F238E27FC236}">
                <a16:creationId xmlns:a16="http://schemas.microsoft.com/office/drawing/2014/main" id="{721EFD07-C8A5-7845-9A8E-928B94195A0F}"/>
              </a:ext>
            </a:extLst>
          </p:cNvPr>
          <p:cNvSpPr>
            <a:spLocks noGrp="1"/>
          </p:cNvSpPr>
          <p:nvPr>
            <p:ph type="body" sz="quarter" idx="18" hasCustomPrompt="1"/>
          </p:nvPr>
        </p:nvSpPr>
        <p:spPr>
          <a:xfrm>
            <a:off x="4474871" y="1426237"/>
            <a:ext cx="3348000" cy="684000"/>
          </a:xfrm>
        </p:spPr>
        <p:txBody>
          <a:bodyPr anchor="ctr"/>
          <a:lstStyle>
            <a:lvl1pPr algn="ctr">
              <a:buNone/>
              <a:defRPr sz="2200" b="1">
                <a:solidFill>
                  <a:schemeClr val="tx1"/>
                </a:solidFill>
              </a:defRPr>
            </a:lvl1pPr>
          </a:lstStyle>
          <a:p>
            <a:pPr lvl="0"/>
            <a:r>
              <a:rPr lang="en-GB" dirty="0"/>
              <a:t>Insert title</a:t>
            </a:r>
          </a:p>
        </p:txBody>
      </p:sp>
      <p:sp>
        <p:nvSpPr>
          <p:cNvPr id="18" name="Text Placeholder 2">
            <a:extLst>
              <a:ext uri="{FF2B5EF4-FFF2-40B4-BE49-F238E27FC236}">
                <a16:creationId xmlns:a16="http://schemas.microsoft.com/office/drawing/2014/main" id="{6076541C-26A7-7147-BAC1-5A229E7C0E3C}"/>
              </a:ext>
            </a:extLst>
          </p:cNvPr>
          <p:cNvSpPr>
            <a:spLocks noGrp="1"/>
          </p:cNvSpPr>
          <p:nvPr>
            <p:ph type="body" sz="quarter" idx="19" hasCustomPrompt="1"/>
          </p:nvPr>
        </p:nvSpPr>
        <p:spPr>
          <a:xfrm>
            <a:off x="8367249" y="1426237"/>
            <a:ext cx="3348000" cy="684000"/>
          </a:xfrm>
        </p:spPr>
        <p:txBody>
          <a:bodyPr anchor="ctr"/>
          <a:lstStyle>
            <a:lvl1pPr algn="ctr">
              <a:buNone/>
              <a:defRPr sz="2200" b="1">
                <a:solidFill>
                  <a:schemeClr val="tx1"/>
                </a:solidFill>
              </a:defRPr>
            </a:lvl1pPr>
          </a:lstStyle>
          <a:p>
            <a:pPr lvl="0"/>
            <a:r>
              <a:rPr lang="en-GB" dirty="0"/>
              <a:t>Insert title</a:t>
            </a:r>
          </a:p>
        </p:txBody>
      </p:sp>
      <p:cxnSp>
        <p:nvCxnSpPr>
          <p:cNvPr id="16" name="Straight Connector 15">
            <a:extLst>
              <a:ext uri="{FF2B5EF4-FFF2-40B4-BE49-F238E27FC236}">
                <a16:creationId xmlns:a16="http://schemas.microsoft.com/office/drawing/2014/main" id="{D3FF391A-F0C8-2846-A025-06D92CB6CD43}"/>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4626D58-3C16-8648-D845-A7F5213188C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54430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 Grid boxes, Titles 4UP +Intro">
    <p:bg>
      <p:bgPr>
        <a:solidFill>
          <a:srgbClr val="CCDFF1">
            <a:alpha val="30000"/>
          </a:srgb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7">
            <a:extLst>
              <a:ext uri="{FF2B5EF4-FFF2-40B4-BE49-F238E27FC236}">
                <a16:creationId xmlns:a16="http://schemas.microsoft.com/office/drawing/2014/main" id="{BA897845-DFE8-7140-BE24-7AD33E02F2ED}"/>
              </a:ext>
            </a:extLst>
          </p:cNvPr>
          <p:cNvSpPr>
            <a:spLocks noGrp="1"/>
          </p:cNvSpPr>
          <p:nvPr>
            <p:ph type="body" sz="quarter" idx="13"/>
          </p:nvPr>
        </p:nvSpPr>
        <p:spPr>
          <a:xfrm>
            <a:off x="4310428" y="2185014"/>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2" name="Rectangle: Top Corners Rounded 11">
            <a:extLst>
              <a:ext uri="{FF2B5EF4-FFF2-40B4-BE49-F238E27FC236}">
                <a16:creationId xmlns:a16="http://schemas.microsoft.com/office/drawing/2014/main" id="{5E206611-9F04-2C46-95B1-573726492E29}"/>
              </a:ext>
              <a:ext uri="{C183D7F6-B498-43B3-948B-1728B52AA6E4}">
                <adec:decorative xmlns:adec="http://schemas.microsoft.com/office/drawing/2017/decorative" val="1"/>
              </a:ext>
            </a:extLst>
          </p:cNvPr>
          <p:cNvSpPr/>
          <p:nvPr userDrawn="1"/>
        </p:nvSpPr>
        <p:spPr>
          <a:xfrm>
            <a:off x="4310428"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9E4DF866-0267-6D4B-8CF4-FAFA97285DCA}"/>
              </a:ext>
            </a:extLst>
          </p:cNvPr>
          <p:cNvSpPr>
            <a:spLocks noGrp="1"/>
          </p:cNvSpPr>
          <p:nvPr>
            <p:ph type="body" sz="quarter" idx="14"/>
          </p:nvPr>
        </p:nvSpPr>
        <p:spPr>
          <a:xfrm>
            <a:off x="8264591" y="2186048"/>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4" name="Rectangle: Top Corners Rounded 13">
            <a:extLst>
              <a:ext uri="{FF2B5EF4-FFF2-40B4-BE49-F238E27FC236}">
                <a16:creationId xmlns:a16="http://schemas.microsoft.com/office/drawing/2014/main" id="{C737232C-EBE9-2647-917F-C7C76B087CA4}"/>
              </a:ext>
              <a:ext uri="{C183D7F6-B498-43B3-948B-1728B52AA6E4}">
                <adec:decorative xmlns:adec="http://schemas.microsoft.com/office/drawing/2017/decorative" val="1"/>
              </a:ext>
            </a:extLst>
          </p:cNvPr>
          <p:cNvSpPr/>
          <p:nvPr userDrawn="1"/>
        </p:nvSpPr>
        <p:spPr>
          <a:xfrm>
            <a:off x="8264591"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7">
            <a:extLst>
              <a:ext uri="{FF2B5EF4-FFF2-40B4-BE49-F238E27FC236}">
                <a16:creationId xmlns:a16="http://schemas.microsoft.com/office/drawing/2014/main" id="{B8ADAB78-EE5F-B741-8763-DEC022B42E15}"/>
              </a:ext>
            </a:extLst>
          </p:cNvPr>
          <p:cNvSpPr>
            <a:spLocks noGrp="1"/>
          </p:cNvSpPr>
          <p:nvPr>
            <p:ph type="body" sz="quarter" idx="17"/>
          </p:nvPr>
        </p:nvSpPr>
        <p:spPr>
          <a:xfrm>
            <a:off x="4310428" y="4746281"/>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6" name="Rectangle: Top Corners Rounded 15">
            <a:extLst>
              <a:ext uri="{FF2B5EF4-FFF2-40B4-BE49-F238E27FC236}">
                <a16:creationId xmlns:a16="http://schemas.microsoft.com/office/drawing/2014/main" id="{E29E7FE3-94A7-274E-9C79-62D4A777C7A5}"/>
              </a:ext>
              <a:ext uri="{C183D7F6-B498-43B3-948B-1728B52AA6E4}">
                <adec:decorative xmlns:adec="http://schemas.microsoft.com/office/drawing/2017/decorative" val="1"/>
              </a:ext>
            </a:extLst>
          </p:cNvPr>
          <p:cNvSpPr/>
          <p:nvPr userDrawn="1"/>
        </p:nvSpPr>
        <p:spPr>
          <a:xfrm>
            <a:off x="4310428" y="3846281"/>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7">
            <a:extLst>
              <a:ext uri="{FF2B5EF4-FFF2-40B4-BE49-F238E27FC236}">
                <a16:creationId xmlns:a16="http://schemas.microsoft.com/office/drawing/2014/main" id="{827DCFD9-112E-A945-955D-F67D14142C69}"/>
              </a:ext>
            </a:extLst>
          </p:cNvPr>
          <p:cNvSpPr>
            <a:spLocks noGrp="1"/>
          </p:cNvSpPr>
          <p:nvPr>
            <p:ph type="body" sz="quarter" idx="18"/>
          </p:nvPr>
        </p:nvSpPr>
        <p:spPr>
          <a:xfrm>
            <a:off x="8264591" y="4747441"/>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8" name="Rectangle: Top Corners Rounded 17">
            <a:extLst>
              <a:ext uri="{FF2B5EF4-FFF2-40B4-BE49-F238E27FC236}">
                <a16:creationId xmlns:a16="http://schemas.microsoft.com/office/drawing/2014/main" id="{70713629-27C4-A749-B40D-6E3D13CBC59F}"/>
              </a:ext>
              <a:ext uri="{C183D7F6-B498-43B3-948B-1728B52AA6E4}">
                <adec:decorative xmlns:adec="http://schemas.microsoft.com/office/drawing/2017/decorative" val="1"/>
              </a:ext>
            </a:extLst>
          </p:cNvPr>
          <p:cNvSpPr/>
          <p:nvPr userDrawn="1"/>
        </p:nvSpPr>
        <p:spPr>
          <a:xfrm>
            <a:off x="8272154" y="3849215"/>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ontent Placeholder 3">
            <a:extLst>
              <a:ext uri="{FF2B5EF4-FFF2-40B4-BE49-F238E27FC236}">
                <a16:creationId xmlns:a16="http://schemas.microsoft.com/office/drawing/2014/main" id="{EA0FBD3D-6E21-E549-967B-395F00EE1908}"/>
              </a:ext>
            </a:extLst>
          </p:cNvPr>
          <p:cNvSpPr>
            <a:spLocks noGrp="1"/>
          </p:cNvSpPr>
          <p:nvPr>
            <p:ph sz="quarter" idx="4294967295" hasCustomPrompt="1"/>
          </p:nvPr>
        </p:nvSpPr>
        <p:spPr>
          <a:xfrm>
            <a:off x="432000" y="1393014"/>
            <a:ext cx="3564001" cy="4865268"/>
          </a:xfrm>
        </p:spPr>
        <p:txBody>
          <a:bodyPr lIns="0" tIns="0" rIns="0" bIns="0"/>
          <a:lstStyle>
            <a:lvl1pPr marL="0" indent="0">
              <a:buNone/>
              <a:defRPr sz="2200">
                <a:solidFill>
                  <a:schemeClr val="tx1"/>
                </a:solidFill>
              </a:defRPr>
            </a:lvl1pPr>
          </a:lstStyle>
          <a:p>
            <a:r>
              <a:rPr lang="en-GB" dirty="0"/>
              <a:t>Intro summary text goes here</a:t>
            </a:r>
          </a:p>
        </p:txBody>
      </p:sp>
      <p:sp>
        <p:nvSpPr>
          <p:cNvPr id="19" name="Title 1">
            <a:extLst>
              <a:ext uri="{FF2B5EF4-FFF2-40B4-BE49-F238E27FC236}">
                <a16:creationId xmlns:a16="http://schemas.microsoft.com/office/drawing/2014/main" id="{E8CEA5C8-040E-A042-A8BE-B661106C8E75}"/>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26" name="Text Placeholder 2">
            <a:extLst>
              <a:ext uri="{FF2B5EF4-FFF2-40B4-BE49-F238E27FC236}">
                <a16:creationId xmlns:a16="http://schemas.microsoft.com/office/drawing/2014/main" id="{F63E93DE-B0A0-E448-839F-EC15B688DA99}"/>
              </a:ext>
            </a:extLst>
          </p:cNvPr>
          <p:cNvSpPr>
            <a:spLocks noGrp="1"/>
          </p:cNvSpPr>
          <p:nvPr>
            <p:ph type="body" sz="quarter" idx="19" hasCustomPrompt="1"/>
          </p:nvPr>
        </p:nvSpPr>
        <p:spPr>
          <a:xfrm>
            <a:off x="4418428" y="1393014"/>
            <a:ext cx="3348000" cy="684000"/>
          </a:xfrm>
        </p:spPr>
        <p:txBody>
          <a:bodyPr anchor="ctr"/>
          <a:lstStyle>
            <a:lvl1pPr algn="ctr">
              <a:buNone/>
              <a:defRPr sz="2200" b="1">
                <a:solidFill>
                  <a:schemeClr val="tx1"/>
                </a:solidFill>
              </a:defRPr>
            </a:lvl1pPr>
          </a:lstStyle>
          <a:p>
            <a:pPr lvl="0"/>
            <a:r>
              <a:rPr lang="en-GB" dirty="0"/>
              <a:t>Insert title</a:t>
            </a:r>
          </a:p>
        </p:txBody>
      </p:sp>
      <p:sp>
        <p:nvSpPr>
          <p:cNvPr id="27" name="Text Placeholder 2">
            <a:extLst>
              <a:ext uri="{FF2B5EF4-FFF2-40B4-BE49-F238E27FC236}">
                <a16:creationId xmlns:a16="http://schemas.microsoft.com/office/drawing/2014/main" id="{8728E9EF-F5FD-C54D-A0C4-E79B3934E34F}"/>
              </a:ext>
            </a:extLst>
          </p:cNvPr>
          <p:cNvSpPr>
            <a:spLocks noGrp="1"/>
          </p:cNvSpPr>
          <p:nvPr>
            <p:ph type="body" sz="quarter" idx="20" hasCustomPrompt="1"/>
          </p:nvPr>
        </p:nvSpPr>
        <p:spPr>
          <a:xfrm>
            <a:off x="8372591" y="1394399"/>
            <a:ext cx="3348000" cy="684000"/>
          </a:xfrm>
        </p:spPr>
        <p:txBody>
          <a:bodyPr anchor="ctr"/>
          <a:lstStyle>
            <a:lvl1pPr algn="ctr">
              <a:buNone/>
              <a:defRPr sz="2200" b="1">
                <a:solidFill>
                  <a:schemeClr val="tx1"/>
                </a:solidFill>
              </a:defRPr>
            </a:lvl1pPr>
          </a:lstStyle>
          <a:p>
            <a:pPr lvl="0"/>
            <a:r>
              <a:rPr lang="en-GB" dirty="0"/>
              <a:t>Insert title</a:t>
            </a:r>
          </a:p>
        </p:txBody>
      </p:sp>
      <p:sp>
        <p:nvSpPr>
          <p:cNvPr id="28" name="Text Placeholder 2">
            <a:extLst>
              <a:ext uri="{FF2B5EF4-FFF2-40B4-BE49-F238E27FC236}">
                <a16:creationId xmlns:a16="http://schemas.microsoft.com/office/drawing/2014/main" id="{13CE4756-EA5A-644E-8E3C-7A8854117627}"/>
              </a:ext>
            </a:extLst>
          </p:cNvPr>
          <p:cNvSpPr>
            <a:spLocks noGrp="1"/>
          </p:cNvSpPr>
          <p:nvPr>
            <p:ph type="body" sz="quarter" idx="21" hasCustomPrompt="1"/>
          </p:nvPr>
        </p:nvSpPr>
        <p:spPr>
          <a:xfrm>
            <a:off x="4418428" y="3954281"/>
            <a:ext cx="3348000" cy="684000"/>
          </a:xfrm>
        </p:spPr>
        <p:txBody>
          <a:bodyPr anchor="ctr"/>
          <a:lstStyle>
            <a:lvl1pPr algn="ctr">
              <a:buNone/>
              <a:defRPr sz="2200" b="1">
                <a:solidFill>
                  <a:schemeClr val="tx1"/>
                </a:solidFill>
              </a:defRPr>
            </a:lvl1pPr>
          </a:lstStyle>
          <a:p>
            <a:pPr lvl="0"/>
            <a:r>
              <a:rPr lang="en-GB" dirty="0"/>
              <a:t>Insert title</a:t>
            </a:r>
          </a:p>
        </p:txBody>
      </p:sp>
      <p:sp>
        <p:nvSpPr>
          <p:cNvPr id="29" name="Text Placeholder 2">
            <a:extLst>
              <a:ext uri="{FF2B5EF4-FFF2-40B4-BE49-F238E27FC236}">
                <a16:creationId xmlns:a16="http://schemas.microsoft.com/office/drawing/2014/main" id="{A023CEAC-43CB-D349-B655-0C148109A5B5}"/>
              </a:ext>
            </a:extLst>
          </p:cNvPr>
          <p:cNvSpPr>
            <a:spLocks noGrp="1"/>
          </p:cNvSpPr>
          <p:nvPr>
            <p:ph type="body" sz="quarter" idx="22" hasCustomPrompt="1"/>
          </p:nvPr>
        </p:nvSpPr>
        <p:spPr>
          <a:xfrm>
            <a:off x="8380154" y="3954281"/>
            <a:ext cx="3348000" cy="684000"/>
          </a:xfrm>
        </p:spPr>
        <p:txBody>
          <a:bodyPr anchor="ctr"/>
          <a:lstStyle>
            <a:lvl1pPr algn="ctr">
              <a:buNone/>
              <a:defRPr sz="2200" b="1">
                <a:solidFill>
                  <a:schemeClr val="tx1"/>
                </a:solidFill>
              </a:defRPr>
            </a:lvl1pPr>
          </a:lstStyle>
          <a:p>
            <a:pPr lvl="0"/>
            <a:r>
              <a:rPr lang="en-GB" dirty="0"/>
              <a:t>Insert title</a:t>
            </a:r>
          </a:p>
        </p:txBody>
      </p:sp>
      <p:cxnSp>
        <p:nvCxnSpPr>
          <p:cNvPr id="21" name="Straight Connector 20">
            <a:extLst>
              <a:ext uri="{FF2B5EF4-FFF2-40B4-BE49-F238E27FC236}">
                <a16:creationId xmlns:a16="http://schemas.microsoft.com/office/drawing/2014/main" id="{7116781D-5A03-6141-8389-E5AB404ECD9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B9BB60-BD70-1857-B877-C41DEC1AF45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58178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rgbClr val="F6F8F8"/>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537224" y="1314156"/>
            <a:ext cx="7503849" cy="3466727"/>
          </a:xfrm>
          <a:prstGeom prst="rect">
            <a:avLst/>
          </a:prstGeom>
        </p:spPr>
        <p:txBody>
          <a:bodyPr>
            <a:noAutofit/>
          </a:bodyPr>
          <a:lstStyle>
            <a:lvl1pPr marL="288000" indent="-288000" algn="l">
              <a:buNone/>
              <a:defRPr sz="42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“Showcase quotation</a:t>
            </a:r>
            <a:br>
              <a:rPr lang="en-GB" dirty="0"/>
            </a:br>
            <a:r>
              <a:rPr lang="en-GB" dirty="0"/>
              <a:t>with left aligned text over multiple lines. Try to keep</a:t>
            </a:r>
            <a:br>
              <a:rPr lang="en-GB" dirty="0"/>
            </a:br>
            <a:r>
              <a:rPr lang="en-GB" dirty="0"/>
              <a:t>it to four lines if </a:t>
            </a:r>
            <a:r>
              <a:rPr lang="en-GB" dirty="0" err="1"/>
              <a:t>poss</a:t>
            </a:r>
            <a:r>
              <a:rPr lang="en-GB" dirty="0"/>
              <a:t> or five lines max.”</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828000" y="4780883"/>
            <a:ext cx="7503849" cy="896938"/>
          </a:xfrm>
          <a:prstGeom prst="rect">
            <a:avLst/>
          </a:prstGeom>
        </p:spPr>
        <p:txBody>
          <a:bodyPr/>
          <a:lstStyle>
            <a:lvl1pPr marL="0" indent="0" algn="l">
              <a:buNone/>
              <a:defRPr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Name Surname,</a:t>
            </a:r>
            <a:br>
              <a:rPr lang="en-GB" dirty="0"/>
            </a:br>
            <a:r>
              <a:rPr lang="en-GB" dirty="0"/>
              <a:t>Job Title</a:t>
            </a:r>
          </a:p>
        </p:txBody>
      </p:sp>
      <p:cxnSp>
        <p:nvCxnSpPr>
          <p:cNvPr id="8" name="Straight Connector 7">
            <a:extLst>
              <a:ext uri="{FF2B5EF4-FFF2-40B4-BE49-F238E27FC236}">
                <a16:creationId xmlns:a16="http://schemas.microsoft.com/office/drawing/2014/main" id="{B43FE3F0-85CD-934D-A3A3-CF2B78D73A35}"/>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86FEEE-9136-D68E-6360-B4FDD6D917D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41277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Quote blue">
    <p:bg>
      <p:bgPr>
        <a:solidFill>
          <a:srgbClr val="CCDFF1">
            <a:alpha val="30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537224" y="1314156"/>
            <a:ext cx="7503849" cy="3466727"/>
          </a:xfrm>
          <a:prstGeom prst="rect">
            <a:avLst/>
          </a:prstGeom>
        </p:spPr>
        <p:txBody>
          <a:bodyPr>
            <a:noAutofit/>
          </a:bodyPr>
          <a:lstStyle>
            <a:lvl1pPr marL="288000" indent="-288000" algn="l">
              <a:buNone/>
              <a:defRPr sz="42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“Showcase quotation</a:t>
            </a:r>
            <a:br>
              <a:rPr lang="en-GB" dirty="0"/>
            </a:br>
            <a:r>
              <a:rPr lang="en-GB" dirty="0"/>
              <a:t>with left aligned text over multiple lines. Try to keep</a:t>
            </a:r>
            <a:br>
              <a:rPr lang="en-GB" dirty="0"/>
            </a:br>
            <a:r>
              <a:rPr lang="en-GB" dirty="0"/>
              <a:t>it to four lines if </a:t>
            </a:r>
            <a:r>
              <a:rPr lang="en-GB" dirty="0" err="1"/>
              <a:t>poss</a:t>
            </a:r>
            <a:r>
              <a:rPr lang="en-GB" dirty="0"/>
              <a:t> or five lines max.”</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828000" y="4780883"/>
            <a:ext cx="7503849" cy="896938"/>
          </a:xfrm>
          <a:prstGeom prst="rect">
            <a:avLst/>
          </a:prstGeom>
        </p:spPr>
        <p:txBody>
          <a:bodyPr/>
          <a:lstStyle>
            <a:lvl1pPr marL="0" indent="0" algn="l">
              <a:buNone/>
              <a:defRPr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Name Surname,</a:t>
            </a:r>
            <a:br>
              <a:rPr lang="en-GB" dirty="0"/>
            </a:br>
            <a:r>
              <a:rPr lang="en-GB" dirty="0"/>
              <a:t>Job Title</a:t>
            </a:r>
          </a:p>
        </p:txBody>
      </p:sp>
      <p:cxnSp>
        <p:nvCxnSpPr>
          <p:cNvPr id="8" name="Straight Connector 7">
            <a:extLst>
              <a:ext uri="{FF2B5EF4-FFF2-40B4-BE49-F238E27FC236}">
                <a16:creationId xmlns:a16="http://schemas.microsoft.com/office/drawing/2014/main" id="{B43FE3F0-85CD-934D-A3A3-CF2B78D73A35}"/>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86FEEE-9136-D68E-6360-B4FDD6D917D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51995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7999"/>
          </a:xfrm>
          <a:prstGeom prst="rect">
            <a:avLst/>
          </a:prstGeom>
        </p:spPr>
      </p:pic>
      <p:sp>
        <p:nvSpPr>
          <p:cNvPr id="6" name="Text Placeholder 7">
            <a:extLst>
              <a:ext uri="{FF2B5EF4-FFF2-40B4-BE49-F238E27FC236}">
                <a16:creationId xmlns:a16="http://schemas.microsoft.com/office/drawing/2014/main" id="{D43F37B1-1F8A-2CA4-9D19-C0E420FB42AE}"/>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Heading label</a:t>
            </a: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8" name="Content Placeholder 2">
            <a:extLst>
              <a:ext uri="{FF2B5EF4-FFF2-40B4-BE49-F238E27FC236}">
                <a16:creationId xmlns:a16="http://schemas.microsoft.com/office/drawing/2014/main" id="{7F337CE4-9082-D695-8AD8-89148114EBDF}"/>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18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Tree>
    <p:extLst>
      <p:ext uri="{BB962C8B-B14F-4D97-AF65-F5344CB8AC3E}">
        <p14:creationId xmlns:p14="http://schemas.microsoft.com/office/powerpoint/2010/main" val="40386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8" cy="6857999"/>
          </a:xfrm>
          <a:prstGeom prst="rect">
            <a:avLst/>
          </a:prstGeom>
        </p:spPr>
      </p:pic>
      <p:sp>
        <p:nvSpPr>
          <p:cNvPr id="3" name="Text Placeholder 7">
            <a:extLst>
              <a:ext uri="{FF2B5EF4-FFF2-40B4-BE49-F238E27FC236}">
                <a16:creationId xmlns:a16="http://schemas.microsoft.com/office/drawing/2014/main" id="{BA16B251-D1BB-394C-319F-40E8F04D7FB9}"/>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Heading label</a:t>
            </a: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5" name="Content Placeholder 2">
            <a:extLst>
              <a:ext uri="{FF2B5EF4-FFF2-40B4-BE49-F238E27FC236}">
                <a16:creationId xmlns:a16="http://schemas.microsoft.com/office/drawing/2014/main" id="{4542D69F-C459-8ECE-06A1-66E418FF3EC1}"/>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18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Tree>
    <p:extLst>
      <p:ext uri="{BB962C8B-B14F-4D97-AF65-F5344CB8AC3E}">
        <p14:creationId xmlns:p14="http://schemas.microsoft.com/office/powerpoint/2010/main" val="405208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Quote and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2196E5-15CA-15E3-1E10-32B3D19927E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7999"/>
          </a:xfrm>
          <a:prstGeom prst="rect">
            <a:avLst/>
          </a:prstGeom>
        </p:spPr>
      </p:pic>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6" name="Picture Placeholder 6">
            <a:extLst>
              <a:ext uri="{FF2B5EF4-FFF2-40B4-BE49-F238E27FC236}">
                <a16:creationId xmlns:a16="http://schemas.microsoft.com/office/drawing/2014/main" id="{652C93B3-5A12-5AAD-2ACF-93939EE7FBF5}"/>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4" name="Content Placeholder 2">
            <a:extLst>
              <a:ext uri="{FF2B5EF4-FFF2-40B4-BE49-F238E27FC236}">
                <a16:creationId xmlns:a16="http://schemas.microsoft.com/office/drawing/2014/main" id="{7558B23E-2241-0C04-DC3A-1FCFC1EF8A24}"/>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800" b="1">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“Add quote text here”</a:t>
            </a:r>
          </a:p>
        </p:txBody>
      </p:sp>
    </p:spTree>
    <p:extLst>
      <p:ext uri="{BB962C8B-B14F-4D97-AF65-F5344CB8AC3E}">
        <p14:creationId xmlns:p14="http://schemas.microsoft.com/office/powerpoint/2010/main" val="28418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and image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B4F947-0C85-DAF2-683C-40847EF7F07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7999"/>
          </a:xfrm>
          <a:prstGeom prst="rect">
            <a:avLst/>
          </a:prstGeom>
        </p:spPr>
      </p:pic>
      <p:sp>
        <p:nvSpPr>
          <p:cNvPr id="2" name="Picture Placeholder 6">
            <a:extLst>
              <a:ext uri="{FF2B5EF4-FFF2-40B4-BE49-F238E27FC236}">
                <a16:creationId xmlns:a16="http://schemas.microsoft.com/office/drawing/2014/main" id="{EA7B0BA1-E61A-5019-0AA4-5328CA2AB0E1}"/>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 </a:t>
            </a: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Content Placeholder 2">
            <a:extLst>
              <a:ext uri="{FF2B5EF4-FFF2-40B4-BE49-F238E27FC236}">
                <a16:creationId xmlns:a16="http://schemas.microsoft.com/office/drawing/2014/main" id="{7A22BD2E-E9C2-A15B-06FB-553974CDE6CE}"/>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800" b="1">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“Add quote text here”</a:t>
            </a:r>
          </a:p>
        </p:txBody>
      </p:sp>
    </p:spTree>
    <p:extLst>
      <p:ext uri="{BB962C8B-B14F-4D97-AF65-F5344CB8AC3E}">
        <p14:creationId xmlns:p14="http://schemas.microsoft.com/office/powerpoint/2010/main" val="12316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Breaker Heading1-Blue-DarkBlue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0C3909-1482-1013-E118-A2CE0A1DD3D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3119AD-4AAB-8B34-F6C1-8D76F0D453BB}"/>
              </a:ext>
            </a:extLst>
          </p:cNvPr>
          <p:cNvSpPr>
            <a:spLocks noGrp="1"/>
          </p:cNvSpPr>
          <p:nvPr>
            <p:ph type="title" hasCustomPrompt="1"/>
          </p:nvPr>
        </p:nvSpPr>
        <p:spPr>
          <a:xfrm>
            <a:off x="770042" y="2242938"/>
            <a:ext cx="10515600" cy="1325563"/>
          </a:xfrm>
        </p:spPr>
        <p:txBody>
          <a:bodyPr>
            <a:noAutofit/>
          </a:bodyPr>
          <a:lstStyle>
            <a:lvl1pPr>
              <a:defRPr sz="6000" b="1"/>
            </a:lvl1pPr>
          </a:lstStyle>
          <a:p>
            <a:r>
              <a:rPr lang="en-US" dirty="0"/>
              <a:t>Breaker slide 1</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82932" y="3564000"/>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33411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Breaker Heading1-Blue-DarkBlueA">
    <p:bg>
      <p:bgPr>
        <a:solidFill>
          <a:srgbClr val="F6F8F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F6C2AD-0E53-2A94-6EDF-C2BC1C35E66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41914" y="-121920"/>
            <a:ext cx="12408747" cy="6979920"/>
          </a:xfrm>
          <a:prstGeom prst="rect">
            <a:avLst/>
          </a:prstGeom>
        </p:spPr>
      </p:pic>
      <p:sp>
        <p:nvSpPr>
          <p:cNvPr id="4" name="Title 1">
            <a:extLst>
              <a:ext uri="{FF2B5EF4-FFF2-40B4-BE49-F238E27FC236}">
                <a16:creationId xmlns:a16="http://schemas.microsoft.com/office/drawing/2014/main" id="{3D1B5349-CF21-E9D2-92A0-6C58C15A043A}"/>
              </a:ext>
            </a:extLst>
          </p:cNvPr>
          <p:cNvSpPr>
            <a:spLocks noGrp="1"/>
          </p:cNvSpPr>
          <p:nvPr>
            <p:ph type="title" hasCustomPrompt="1"/>
          </p:nvPr>
        </p:nvSpPr>
        <p:spPr>
          <a:xfrm>
            <a:off x="521688" y="2165645"/>
            <a:ext cx="10515600" cy="1325563"/>
          </a:xfrm>
        </p:spPr>
        <p:txBody>
          <a:bodyPr>
            <a:noAutofit/>
          </a:bodyPr>
          <a:lstStyle>
            <a:lvl1pPr>
              <a:defRPr sz="6000" b="1"/>
            </a:lvl1pPr>
          </a:lstStyle>
          <a:p>
            <a:r>
              <a:rPr lang="en-US" dirty="0"/>
              <a:t>Breaker </a:t>
            </a:r>
            <a:br>
              <a:rPr lang="en-US" dirty="0"/>
            </a:br>
            <a:r>
              <a:rPr lang="en-US" dirty="0"/>
              <a:t>slide 2</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612000"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210589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Heading, content, basic text one col">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138" y="414734"/>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3" name="Content Placeholder 2"/>
          <p:cNvSpPr>
            <a:spLocks noGrp="1"/>
          </p:cNvSpPr>
          <p:nvPr>
            <p:ph idx="1" hasCustomPrompt="1"/>
          </p:nvPr>
        </p:nvSpPr>
        <p:spPr>
          <a:xfrm>
            <a:off x="375138" y="1415778"/>
            <a:ext cx="7632000" cy="4026443"/>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9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Breaker Heading1-Blue-DarkBlueA">
    <p:bg>
      <p:bgPr>
        <a:solidFill>
          <a:srgbClr val="F6F8F8"/>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07C2D6-AB1B-B84B-BC13-7D79E8BCFC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16318" y="-148043"/>
            <a:ext cx="12499929" cy="7031210"/>
          </a:xfrm>
          <a:prstGeom prst="rect">
            <a:avLst/>
          </a:prstGeom>
        </p:spPr>
      </p:pic>
      <p:sp>
        <p:nvSpPr>
          <p:cNvPr id="2" name="Title 1">
            <a:extLst>
              <a:ext uri="{FF2B5EF4-FFF2-40B4-BE49-F238E27FC236}">
                <a16:creationId xmlns:a16="http://schemas.microsoft.com/office/drawing/2014/main" id="{8506D8CC-65FF-0E59-2392-2C0EBC0605F9}"/>
              </a:ext>
            </a:extLst>
          </p:cNvPr>
          <p:cNvSpPr>
            <a:spLocks noGrp="1"/>
          </p:cNvSpPr>
          <p:nvPr>
            <p:ph type="title" hasCustomPrompt="1"/>
          </p:nvPr>
        </p:nvSpPr>
        <p:spPr>
          <a:xfrm>
            <a:off x="747468" y="2165645"/>
            <a:ext cx="10515600" cy="1325563"/>
          </a:xfrm>
        </p:spPr>
        <p:txBody>
          <a:bodyPr>
            <a:noAutofit/>
          </a:bodyPr>
          <a:lstStyle>
            <a:lvl1pPr>
              <a:defRPr sz="6000" b="1"/>
            </a:lvl1pPr>
          </a:lstStyle>
          <a:p>
            <a:r>
              <a:rPr lang="en-US" dirty="0"/>
              <a:t>Breaker </a:t>
            </a:r>
            <a:br>
              <a:rPr lang="en-US" dirty="0"/>
            </a:br>
            <a:r>
              <a:rPr lang="en-US" dirty="0"/>
              <a:t>slide 3</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136091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Breaker Heading1-Blue-DarkBlueA">
    <p:bg>
      <p:bgPr>
        <a:solidFill>
          <a:srgbClr val="F6F8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6489-9A30-702B-3E26-D81845892857}"/>
              </a:ext>
            </a:extLst>
          </p:cNvPr>
          <p:cNvSpPr>
            <a:spLocks noGrp="1"/>
          </p:cNvSpPr>
          <p:nvPr>
            <p:ph type="title" hasCustomPrompt="1"/>
          </p:nvPr>
        </p:nvSpPr>
        <p:spPr>
          <a:xfrm>
            <a:off x="747468" y="2165645"/>
            <a:ext cx="10515600" cy="1325563"/>
          </a:xfrm>
        </p:spPr>
        <p:txBody>
          <a:bodyPr>
            <a:noAutofit/>
          </a:bodyPr>
          <a:lstStyle>
            <a:lvl1pPr>
              <a:defRPr sz="6000" b="1"/>
            </a:lvl1pPr>
          </a:lstStyle>
          <a:p>
            <a:r>
              <a:rPr lang="en-US" dirty="0"/>
              <a:t>Breaker </a:t>
            </a:r>
            <a:br>
              <a:rPr lang="en-US" dirty="0"/>
            </a:br>
            <a:r>
              <a:rPr lang="en-US" dirty="0"/>
              <a:t>slide 4</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54598"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pic>
        <p:nvPicPr>
          <p:cNvPr id="5" name="Picture 4" descr="A blue rectangle with black background&#10;&#10;Description automatically generated">
            <a:extLst>
              <a:ext uri="{FF2B5EF4-FFF2-40B4-BE49-F238E27FC236}">
                <a16:creationId xmlns:a16="http://schemas.microsoft.com/office/drawing/2014/main" id="{D115B473-1B85-DD59-52BE-0E90A80C940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17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line slide with image A">
    <p:bg>
      <p:bgPr>
        <a:solidFill>
          <a:srgbClr val="F6F8F8"/>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dirty="0">
              <a:solidFill>
                <a:schemeClr val="tx1"/>
              </a:solidFill>
            </a:endParaRPr>
          </a:p>
        </p:txBody>
      </p:sp>
      <p:sp>
        <p:nvSpPr>
          <p:cNvPr id="5" name="Text Placeholder 6">
            <a:extLst>
              <a:ext uri="{FF2B5EF4-FFF2-40B4-BE49-F238E27FC236}">
                <a16:creationId xmlns:a16="http://schemas.microsoft.com/office/drawing/2014/main" id="{50355A0D-4235-0CF1-A976-C33D8CCCBFCD}"/>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2" name="Title 1">
            <a:extLst>
              <a:ext uri="{FF2B5EF4-FFF2-40B4-BE49-F238E27FC236}">
                <a16:creationId xmlns:a16="http://schemas.microsoft.com/office/drawing/2014/main" id="{77E577A8-7F18-CBCC-319C-10DC2550A76F}"/>
              </a:ext>
            </a:extLst>
          </p:cNvPr>
          <p:cNvSpPr>
            <a:spLocks noGrp="1"/>
          </p:cNvSpPr>
          <p:nvPr>
            <p:ph type="title" hasCustomPrompt="1"/>
          </p:nvPr>
        </p:nvSpPr>
        <p:spPr>
          <a:xfrm>
            <a:off x="747468" y="2165645"/>
            <a:ext cx="4716354" cy="1325563"/>
          </a:xfrm>
        </p:spPr>
        <p:txBody>
          <a:bodyPr>
            <a:noAutofit/>
          </a:bodyPr>
          <a:lstStyle>
            <a:lvl1pPr>
              <a:defRPr sz="6000" b="1"/>
            </a:lvl1pPr>
          </a:lstStyle>
          <a:p>
            <a:r>
              <a:rPr lang="en-US" dirty="0"/>
              <a:t>Breaker </a:t>
            </a:r>
            <a:br>
              <a:rPr lang="en-US" dirty="0"/>
            </a:br>
            <a:r>
              <a:rPr lang="en-US" dirty="0"/>
              <a:t>slide 5</a:t>
            </a:r>
            <a:endParaRPr lang="en-GB" dirty="0"/>
          </a:p>
        </p:txBody>
      </p:sp>
    </p:spTree>
    <p:extLst>
      <p:ext uri="{BB962C8B-B14F-4D97-AF65-F5344CB8AC3E}">
        <p14:creationId xmlns:p14="http://schemas.microsoft.com/office/powerpoint/2010/main" val="125684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Data 1">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dirty="0">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44269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ata 1">
    <p:bg>
      <p:bgPr>
        <a:solidFill>
          <a:srgbClr val="F6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310075"/>
            <a:ext cx="11404154" cy="426721"/>
          </a:xfrm>
          <a:prstGeom prst="rect">
            <a:avLst/>
          </a:prstGeom>
        </p:spPr>
        <p:txBody>
          <a:bodyPr lIns="0" tIns="0" rIns="0" bIns="0" anchor="t">
            <a:normAutofit/>
          </a:bodyPr>
          <a:lstStyle>
            <a:lvl1pPr>
              <a:defRPr sz="2400" b="1">
                <a:solidFill>
                  <a:schemeClr val="tx1"/>
                </a:solidFill>
              </a:defRPr>
            </a:lvl1pPr>
          </a:lstStyle>
          <a:p>
            <a:r>
              <a:rPr lang="en-GB" dirty="0"/>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dirty="0">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3" name="Text Placeholder 7">
            <a:extLst>
              <a:ext uri="{FF2B5EF4-FFF2-40B4-BE49-F238E27FC236}">
                <a16:creationId xmlns:a16="http://schemas.microsoft.com/office/drawing/2014/main" id="{FB2922A9-9C8F-43B1-7D0A-0C7761EE45F2}"/>
              </a:ext>
            </a:extLst>
          </p:cNvPr>
          <p:cNvSpPr>
            <a:spLocks noGrp="1"/>
          </p:cNvSpPr>
          <p:nvPr>
            <p:ph type="body" sz="quarter" idx="13" hasCustomPrompt="1"/>
          </p:nvPr>
        </p:nvSpPr>
        <p:spPr>
          <a:xfrm>
            <a:off x="432001" y="7672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18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Tree>
    <p:extLst>
      <p:ext uri="{BB962C8B-B14F-4D97-AF65-F5344CB8AC3E}">
        <p14:creationId xmlns:p14="http://schemas.microsoft.com/office/powerpoint/2010/main" val="11083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Data 1">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310075"/>
            <a:ext cx="11404154" cy="426721"/>
          </a:xfrm>
          <a:prstGeom prst="rect">
            <a:avLst/>
          </a:prstGeom>
        </p:spPr>
        <p:txBody>
          <a:bodyPr lIns="0" tIns="0" rIns="0" bIns="0" anchor="t">
            <a:normAutofit/>
          </a:bodyPr>
          <a:lstStyle>
            <a:lvl1pPr>
              <a:defRPr sz="2400" b="1">
                <a:solidFill>
                  <a:schemeClr val="tx1"/>
                </a:solidFill>
              </a:defRPr>
            </a:lvl1pPr>
          </a:lstStyle>
          <a:p>
            <a:r>
              <a:rPr lang="en-GB" dirty="0"/>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dirty="0">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3" name="Text Placeholder 7">
            <a:extLst>
              <a:ext uri="{FF2B5EF4-FFF2-40B4-BE49-F238E27FC236}">
                <a16:creationId xmlns:a16="http://schemas.microsoft.com/office/drawing/2014/main" id="{FB2922A9-9C8F-43B1-7D0A-0C7761EE45F2}"/>
              </a:ext>
            </a:extLst>
          </p:cNvPr>
          <p:cNvSpPr>
            <a:spLocks noGrp="1"/>
          </p:cNvSpPr>
          <p:nvPr>
            <p:ph type="body" sz="quarter" idx="13" hasCustomPrompt="1"/>
          </p:nvPr>
        </p:nvSpPr>
        <p:spPr>
          <a:xfrm>
            <a:off x="432001" y="7672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18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Tree>
    <p:extLst>
      <p:ext uri="{BB962C8B-B14F-4D97-AF65-F5344CB8AC3E}">
        <p14:creationId xmlns:p14="http://schemas.microsoft.com/office/powerpoint/2010/main" val="92975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 ACCESSIBLE">
    <p:bg>
      <p:bgPr>
        <a:solidFill>
          <a:srgbClr val="F6F8F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D92FD5-08EA-6BC8-29BC-BCF5EEFE18A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5400000">
            <a:off x="-2509143" y="-71523"/>
            <a:ext cx="10768951" cy="7616239"/>
          </a:xfrm>
          <a:prstGeom prst="rect">
            <a:avLst/>
          </a:prstGeom>
        </p:spPr>
      </p:pic>
      <p:pic>
        <p:nvPicPr>
          <p:cNvPr id="3" name="Picture 2" descr="Logo&#10;&#10;Description automatically generated">
            <a:extLst>
              <a:ext uri="{FF2B5EF4-FFF2-40B4-BE49-F238E27FC236}">
                <a16:creationId xmlns:a16="http://schemas.microsoft.com/office/drawing/2014/main" id="{077C56A3-4FFE-73CF-6F7F-1F451E5B3F1E}"/>
              </a:ext>
            </a:extLst>
          </p:cNvPr>
          <p:cNvPicPr>
            <a:picLocks noChangeAspect="1"/>
          </p:cNvPicPr>
          <p:nvPr userDrawn="1"/>
        </p:nvPicPr>
        <p:blipFill>
          <a:blip r:embed="rId3"/>
          <a:stretch>
            <a:fillRect/>
          </a:stretch>
        </p:blipFill>
        <p:spPr>
          <a:xfrm>
            <a:off x="10551045" y="364425"/>
            <a:ext cx="1208955" cy="979789"/>
          </a:xfrm>
          <a:prstGeom prst="rect">
            <a:avLst/>
          </a:prstGeom>
        </p:spPr>
      </p:pic>
      <p:cxnSp>
        <p:nvCxnSpPr>
          <p:cNvPr id="9" name="Straight Connector 8">
            <a:extLst>
              <a:ext uri="{FF2B5EF4-FFF2-40B4-BE49-F238E27FC236}">
                <a16:creationId xmlns:a16="http://schemas.microsoft.com/office/drawing/2014/main" id="{F9D383FB-0467-4241-BEF0-D636E886723B}"/>
              </a:ext>
              <a:ext uri="{C183D7F6-B498-43B3-948B-1728B52AA6E4}">
                <adec:decorative xmlns:adec="http://schemas.microsoft.com/office/drawing/2017/decorative" val="1"/>
              </a:ext>
            </a:extLst>
          </p:cNvPr>
          <p:cNvCxnSpPr/>
          <p:nvPr userDrawn="1"/>
        </p:nvCxnSpPr>
        <p:spPr>
          <a:xfrm>
            <a:off x="5715926" y="2605852"/>
            <a:ext cx="8651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390E57B-AF19-8642-9E47-AF887F52887B}"/>
              </a:ext>
            </a:extLst>
          </p:cNvPr>
          <p:cNvSpPr txBox="1"/>
          <p:nvPr userDrawn="1"/>
        </p:nvSpPr>
        <p:spPr>
          <a:xfrm>
            <a:off x="5610770" y="2808746"/>
            <a:ext cx="4343734" cy="26080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2400"/>
              </a:spcAft>
              <a:buClr>
                <a:srgbClr val="005EB8"/>
              </a:buClr>
              <a:buSzTx/>
              <a:buFont typeface="Arial" panose="020B0604020202020204" pitchFamily="34" charset="0"/>
              <a:buNone/>
              <a:tabLst/>
              <a:defRPr/>
            </a:pPr>
            <a:r>
              <a:rPr kumimoji="0" lang="en-GB" sz="3600" b="1" i="0" u="none" strike="noStrike" kern="1200" cap="none" spc="20" normalizeH="0" baseline="0" noProof="0" dirty="0">
                <a:ln>
                  <a:noFill/>
                </a:ln>
                <a:solidFill>
                  <a:schemeClr val="tx1"/>
                </a:solidFill>
                <a:effectLst/>
                <a:uLnTx/>
                <a:uFillTx/>
                <a:latin typeface="+mn-lt"/>
                <a:ea typeface="+mn-ea"/>
                <a:cs typeface="+mn-cs"/>
              </a:rPr>
              <a:t> Thank You</a:t>
            </a:r>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dirty="0">
              <a:solidFill>
                <a:schemeClr val="accent2"/>
              </a:solidFill>
            </a:endParaRPr>
          </a:p>
        </p:txBody>
      </p:sp>
    </p:spTree>
    <p:extLst>
      <p:ext uri="{BB962C8B-B14F-4D97-AF65-F5344CB8AC3E}">
        <p14:creationId xmlns:p14="http://schemas.microsoft.com/office/powerpoint/2010/main" val="46152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mple-Icons-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 uri="{C183D7F6-B498-43B3-948B-1728B52AA6E4}">
                <adec:decorative xmlns:adec="http://schemas.microsoft.com/office/drawing/2017/decorative" val="1"/>
              </a:ext>
            </a:extLst>
          </p:cNvPr>
          <p:cNvSpPr/>
          <p:nvPr userDrawn="1"/>
        </p:nvSpPr>
        <p:spPr>
          <a:xfrm>
            <a:off x="3830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568E66E-4300-C34D-B490-E2E6A73E585A}"/>
              </a:ext>
              <a:ext uri="{C183D7F6-B498-43B3-948B-1728B52AA6E4}">
                <adec:decorative xmlns:adec="http://schemas.microsoft.com/office/drawing/2017/decorative" val="1"/>
              </a:ext>
            </a:extLst>
          </p:cNvPr>
          <p:cNvSpPr/>
          <p:nvPr userDrawn="1"/>
        </p:nvSpPr>
        <p:spPr>
          <a:xfrm>
            <a:off x="3830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337980B-A75B-014B-A7A8-965882204640}"/>
              </a:ext>
              <a:ext uri="{C183D7F6-B498-43B3-948B-1728B52AA6E4}">
                <adec:decorative xmlns:adec="http://schemas.microsoft.com/office/drawing/2017/decorative" val="1"/>
              </a:ext>
            </a:extLst>
          </p:cNvPr>
          <p:cNvSpPr/>
          <p:nvPr userDrawn="1"/>
        </p:nvSpPr>
        <p:spPr>
          <a:xfrm>
            <a:off x="1534525"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8B5FF7D-C2EF-9E4C-A4CF-A835052E5DF8}"/>
              </a:ext>
              <a:ext uri="{C183D7F6-B498-43B3-948B-1728B52AA6E4}">
                <adec:decorative xmlns:adec="http://schemas.microsoft.com/office/drawing/2017/decorative" val="1"/>
              </a:ext>
            </a:extLst>
          </p:cNvPr>
          <p:cNvSpPr/>
          <p:nvPr userDrawn="1"/>
        </p:nvSpPr>
        <p:spPr>
          <a:xfrm>
            <a:off x="2685992"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77481C1-F4F0-BE4E-B991-152BB9620270}"/>
              </a:ext>
              <a:ext uri="{C183D7F6-B498-43B3-948B-1728B52AA6E4}">
                <adec:decorative xmlns:adec="http://schemas.microsoft.com/office/drawing/2017/decorative" val="1"/>
              </a:ext>
            </a:extLst>
          </p:cNvPr>
          <p:cNvSpPr/>
          <p:nvPr userDrawn="1"/>
        </p:nvSpPr>
        <p:spPr>
          <a:xfrm>
            <a:off x="3837459"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FBC860F-BE8A-634D-9A96-33CE6D96B9F0}"/>
              </a:ext>
              <a:ext uri="{C183D7F6-B498-43B3-948B-1728B52AA6E4}">
                <adec:decorative xmlns:adec="http://schemas.microsoft.com/office/drawing/2017/decorative" val="1"/>
              </a:ext>
            </a:extLst>
          </p:cNvPr>
          <p:cNvSpPr/>
          <p:nvPr userDrawn="1"/>
        </p:nvSpPr>
        <p:spPr>
          <a:xfrm>
            <a:off x="4988926"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FA913FF-786C-1944-BF18-E9AB064B3444}"/>
              </a:ext>
              <a:ext uri="{C183D7F6-B498-43B3-948B-1728B52AA6E4}">
                <adec:decorative xmlns:adec="http://schemas.microsoft.com/office/drawing/2017/decorative" val="1"/>
              </a:ext>
            </a:extLst>
          </p:cNvPr>
          <p:cNvSpPr/>
          <p:nvPr userDrawn="1"/>
        </p:nvSpPr>
        <p:spPr>
          <a:xfrm>
            <a:off x="6140393"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C22D839-E390-8340-B649-B4FC5A6CFD70}"/>
              </a:ext>
              <a:ext uri="{C183D7F6-B498-43B3-948B-1728B52AA6E4}">
                <adec:decorative xmlns:adec="http://schemas.microsoft.com/office/drawing/2017/decorative" val="1"/>
              </a:ext>
            </a:extLst>
          </p:cNvPr>
          <p:cNvSpPr/>
          <p:nvPr userDrawn="1"/>
        </p:nvSpPr>
        <p:spPr>
          <a:xfrm>
            <a:off x="7291860"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640EE3D-EEFC-874A-A65B-DDDE03FC3221}"/>
              </a:ext>
              <a:ext uri="{C183D7F6-B498-43B3-948B-1728B52AA6E4}">
                <adec:decorative xmlns:adec="http://schemas.microsoft.com/office/drawing/2017/decorative" val="1"/>
              </a:ext>
            </a:extLst>
          </p:cNvPr>
          <p:cNvSpPr/>
          <p:nvPr userDrawn="1"/>
        </p:nvSpPr>
        <p:spPr>
          <a:xfrm>
            <a:off x="8443327"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A667BF2-B8EF-D949-9F15-FC3B3099AD58}"/>
              </a:ext>
              <a:ext uri="{C183D7F6-B498-43B3-948B-1728B52AA6E4}">
                <adec:decorative xmlns:adec="http://schemas.microsoft.com/office/drawing/2017/decorative" val="1"/>
              </a:ext>
            </a:extLst>
          </p:cNvPr>
          <p:cNvSpPr/>
          <p:nvPr userDrawn="1"/>
        </p:nvSpPr>
        <p:spPr>
          <a:xfrm>
            <a:off x="9594794"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7201170-3375-514F-99C2-E37C6903968A}"/>
              </a:ext>
              <a:ext uri="{C183D7F6-B498-43B3-948B-1728B52AA6E4}">
                <adec:decorative xmlns:adec="http://schemas.microsoft.com/office/drawing/2017/decorative" val="1"/>
              </a:ext>
            </a:extLst>
          </p:cNvPr>
          <p:cNvSpPr/>
          <p:nvPr userDrawn="1"/>
        </p:nvSpPr>
        <p:spPr>
          <a:xfrm>
            <a:off x="107462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 uri="{C183D7F6-B498-43B3-948B-1728B52AA6E4}">
                <adec:decorative xmlns:adec="http://schemas.microsoft.com/office/drawing/2017/decorative" val="1"/>
              </a:ext>
            </a:extLst>
          </p:cNvPr>
          <p:cNvSpPr/>
          <p:nvPr userDrawn="1"/>
        </p:nvSpPr>
        <p:spPr>
          <a:xfrm>
            <a:off x="1534525"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 uri="{C183D7F6-B498-43B3-948B-1728B52AA6E4}">
                <adec:decorative xmlns:adec="http://schemas.microsoft.com/office/drawing/2017/decorative" val="1"/>
              </a:ext>
            </a:extLst>
          </p:cNvPr>
          <p:cNvSpPr/>
          <p:nvPr userDrawn="1"/>
        </p:nvSpPr>
        <p:spPr>
          <a:xfrm>
            <a:off x="2685992"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 uri="{C183D7F6-B498-43B3-948B-1728B52AA6E4}">
                <adec:decorative xmlns:adec="http://schemas.microsoft.com/office/drawing/2017/decorative" val="1"/>
              </a:ext>
            </a:extLst>
          </p:cNvPr>
          <p:cNvSpPr/>
          <p:nvPr userDrawn="1"/>
        </p:nvSpPr>
        <p:spPr>
          <a:xfrm>
            <a:off x="3837459"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E67BC68-4FB2-EE4A-A33E-6A7AF0CF413F}"/>
              </a:ext>
              <a:ext uri="{C183D7F6-B498-43B3-948B-1728B52AA6E4}">
                <adec:decorative xmlns:adec="http://schemas.microsoft.com/office/drawing/2017/decorative" val="1"/>
              </a:ext>
            </a:extLst>
          </p:cNvPr>
          <p:cNvSpPr/>
          <p:nvPr userDrawn="1"/>
        </p:nvSpPr>
        <p:spPr>
          <a:xfrm>
            <a:off x="4988926"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0277C142-7A53-7A4A-A8FB-FBF33048E364}"/>
              </a:ext>
              <a:ext uri="{C183D7F6-B498-43B3-948B-1728B52AA6E4}">
                <adec:decorative xmlns:adec="http://schemas.microsoft.com/office/drawing/2017/decorative" val="1"/>
              </a:ext>
            </a:extLst>
          </p:cNvPr>
          <p:cNvSpPr/>
          <p:nvPr userDrawn="1"/>
        </p:nvSpPr>
        <p:spPr>
          <a:xfrm>
            <a:off x="6140393"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ADC5831-BE66-5045-87AF-18EBDF02747B}"/>
              </a:ext>
              <a:ext uri="{C183D7F6-B498-43B3-948B-1728B52AA6E4}">
                <adec:decorative xmlns:adec="http://schemas.microsoft.com/office/drawing/2017/decorative" val="1"/>
              </a:ext>
            </a:extLst>
          </p:cNvPr>
          <p:cNvSpPr/>
          <p:nvPr userDrawn="1"/>
        </p:nvSpPr>
        <p:spPr>
          <a:xfrm>
            <a:off x="7291860"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CB65DE4-B016-474E-A1C1-495957C7CA04}"/>
              </a:ext>
              <a:ext uri="{C183D7F6-B498-43B3-948B-1728B52AA6E4}">
                <adec:decorative xmlns:adec="http://schemas.microsoft.com/office/drawing/2017/decorative" val="1"/>
              </a:ext>
            </a:extLst>
          </p:cNvPr>
          <p:cNvSpPr/>
          <p:nvPr userDrawn="1"/>
        </p:nvSpPr>
        <p:spPr>
          <a:xfrm>
            <a:off x="8443327"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58B3AA15-3E6B-C347-B0BE-F416C5684A23}"/>
              </a:ext>
              <a:ext uri="{C183D7F6-B498-43B3-948B-1728B52AA6E4}">
                <adec:decorative xmlns:adec="http://schemas.microsoft.com/office/drawing/2017/decorative" val="1"/>
              </a:ext>
            </a:extLst>
          </p:cNvPr>
          <p:cNvSpPr/>
          <p:nvPr userDrawn="1"/>
        </p:nvSpPr>
        <p:spPr>
          <a:xfrm>
            <a:off x="9594794"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AC0924D-A95B-1E43-84A3-825886C48DD3}"/>
              </a:ext>
              <a:ext uri="{C183D7F6-B498-43B3-948B-1728B52AA6E4}">
                <adec:decorative xmlns:adec="http://schemas.microsoft.com/office/drawing/2017/decorative" val="1"/>
              </a:ext>
            </a:extLst>
          </p:cNvPr>
          <p:cNvSpPr/>
          <p:nvPr userDrawn="1"/>
        </p:nvSpPr>
        <p:spPr>
          <a:xfrm>
            <a:off x="107462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 uri="{C183D7F6-B498-43B3-948B-1728B52AA6E4}">
                <adec:decorative xmlns:adec="http://schemas.microsoft.com/office/drawing/2017/decorative" val="1"/>
              </a:ext>
            </a:extLst>
          </p:cNvPr>
          <p:cNvSpPr/>
          <p:nvPr userDrawn="1"/>
        </p:nvSpPr>
        <p:spPr>
          <a:xfrm>
            <a:off x="3830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 uri="{C183D7F6-B498-43B3-948B-1728B52AA6E4}">
                <adec:decorative xmlns:adec="http://schemas.microsoft.com/office/drawing/2017/decorative" val="1"/>
              </a:ext>
            </a:extLst>
          </p:cNvPr>
          <p:cNvSpPr/>
          <p:nvPr userDrawn="1"/>
        </p:nvSpPr>
        <p:spPr>
          <a:xfrm>
            <a:off x="1534525"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 uri="{C183D7F6-B498-43B3-948B-1728B52AA6E4}">
                <adec:decorative xmlns:adec="http://schemas.microsoft.com/office/drawing/2017/decorative" val="1"/>
              </a:ext>
            </a:extLst>
          </p:cNvPr>
          <p:cNvSpPr/>
          <p:nvPr userDrawn="1"/>
        </p:nvSpPr>
        <p:spPr>
          <a:xfrm>
            <a:off x="2685992"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 uri="{C183D7F6-B498-43B3-948B-1728B52AA6E4}">
                <adec:decorative xmlns:adec="http://schemas.microsoft.com/office/drawing/2017/decorative" val="1"/>
              </a:ext>
            </a:extLst>
          </p:cNvPr>
          <p:cNvSpPr/>
          <p:nvPr userDrawn="1"/>
        </p:nvSpPr>
        <p:spPr>
          <a:xfrm>
            <a:off x="3837459"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F522785-C8F3-734E-AF20-487FED2CEBCA}"/>
              </a:ext>
              <a:ext uri="{C183D7F6-B498-43B3-948B-1728B52AA6E4}">
                <adec:decorative xmlns:adec="http://schemas.microsoft.com/office/drawing/2017/decorative" val="1"/>
              </a:ext>
            </a:extLst>
          </p:cNvPr>
          <p:cNvSpPr/>
          <p:nvPr userDrawn="1"/>
        </p:nvSpPr>
        <p:spPr>
          <a:xfrm>
            <a:off x="4988926"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798AD1D6-A541-1941-8B56-2FF0936767C6}"/>
              </a:ext>
              <a:ext uri="{C183D7F6-B498-43B3-948B-1728B52AA6E4}">
                <adec:decorative xmlns:adec="http://schemas.microsoft.com/office/drawing/2017/decorative" val="1"/>
              </a:ext>
            </a:extLst>
          </p:cNvPr>
          <p:cNvSpPr/>
          <p:nvPr userDrawn="1"/>
        </p:nvSpPr>
        <p:spPr>
          <a:xfrm>
            <a:off x="6140393"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A844F750-124C-F246-BCDD-67595B93DC88}"/>
              </a:ext>
              <a:ext uri="{C183D7F6-B498-43B3-948B-1728B52AA6E4}">
                <adec:decorative xmlns:adec="http://schemas.microsoft.com/office/drawing/2017/decorative" val="1"/>
              </a:ext>
            </a:extLst>
          </p:cNvPr>
          <p:cNvSpPr/>
          <p:nvPr userDrawn="1"/>
        </p:nvSpPr>
        <p:spPr>
          <a:xfrm>
            <a:off x="7291860"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5499656-96AE-C649-B3C1-81D5C6F60DA6}"/>
              </a:ext>
              <a:ext uri="{C183D7F6-B498-43B3-948B-1728B52AA6E4}">
                <adec:decorative xmlns:adec="http://schemas.microsoft.com/office/drawing/2017/decorative" val="1"/>
              </a:ext>
            </a:extLst>
          </p:cNvPr>
          <p:cNvSpPr/>
          <p:nvPr userDrawn="1"/>
        </p:nvSpPr>
        <p:spPr>
          <a:xfrm>
            <a:off x="8443327"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B3150134-3C23-2A41-8EC0-2D0F308CD2FE}"/>
              </a:ext>
              <a:ext uri="{C183D7F6-B498-43B3-948B-1728B52AA6E4}">
                <adec:decorative xmlns:adec="http://schemas.microsoft.com/office/drawing/2017/decorative" val="1"/>
              </a:ext>
            </a:extLst>
          </p:cNvPr>
          <p:cNvSpPr/>
          <p:nvPr userDrawn="1"/>
        </p:nvSpPr>
        <p:spPr>
          <a:xfrm>
            <a:off x="9594794"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A542EAC-EEE9-2748-9DAC-6986FFF6348A}"/>
              </a:ext>
              <a:ext uri="{C183D7F6-B498-43B3-948B-1728B52AA6E4}">
                <adec:decorative xmlns:adec="http://schemas.microsoft.com/office/drawing/2017/decorative" val="1"/>
              </a:ext>
            </a:extLst>
          </p:cNvPr>
          <p:cNvSpPr/>
          <p:nvPr userDrawn="1"/>
        </p:nvSpPr>
        <p:spPr>
          <a:xfrm>
            <a:off x="107462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D1CDB1A-8B42-520A-323D-5D120AA42E9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90919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ample-Icons-Layout">
    <p:bg>
      <p:bgPr>
        <a:solidFill>
          <a:srgbClr val="F6F8F8"/>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 uri="{C183D7F6-B498-43B3-948B-1728B52AA6E4}">
                <adec:decorative xmlns:adec="http://schemas.microsoft.com/office/drawing/2017/decorative" val="1"/>
              </a:ext>
            </a:extLst>
          </p:cNvPr>
          <p:cNvSpPr/>
          <p:nvPr userDrawn="1"/>
        </p:nvSpPr>
        <p:spPr>
          <a:xfrm>
            <a:off x="383058"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 uri="{C183D7F6-B498-43B3-948B-1728B52AA6E4}">
                <adec:decorative xmlns:adec="http://schemas.microsoft.com/office/drawing/2017/decorative" val="1"/>
              </a:ext>
            </a:extLst>
          </p:cNvPr>
          <p:cNvSpPr/>
          <p:nvPr userDrawn="1"/>
        </p:nvSpPr>
        <p:spPr>
          <a:xfrm>
            <a:off x="1534525"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 uri="{C183D7F6-B498-43B3-948B-1728B52AA6E4}">
                <adec:decorative xmlns:adec="http://schemas.microsoft.com/office/drawing/2017/decorative" val="1"/>
              </a:ext>
            </a:extLst>
          </p:cNvPr>
          <p:cNvSpPr/>
          <p:nvPr userDrawn="1"/>
        </p:nvSpPr>
        <p:spPr>
          <a:xfrm>
            <a:off x="2685992"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 uri="{C183D7F6-B498-43B3-948B-1728B52AA6E4}">
                <adec:decorative xmlns:adec="http://schemas.microsoft.com/office/drawing/2017/decorative" val="1"/>
              </a:ext>
            </a:extLst>
          </p:cNvPr>
          <p:cNvSpPr/>
          <p:nvPr userDrawn="1"/>
        </p:nvSpPr>
        <p:spPr>
          <a:xfrm>
            <a:off x="3837459"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 uri="{C183D7F6-B498-43B3-948B-1728B52AA6E4}">
                <adec:decorative xmlns:adec="http://schemas.microsoft.com/office/drawing/2017/decorative" val="1"/>
              </a:ext>
            </a:extLst>
          </p:cNvPr>
          <p:cNvSpPr/>
          <p:nvPr userDrawn="1"/>
        </p:nvSpPr>
        <p:spPr>
          <a:xfrm>
            <a:off x="383058"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 uri="{C183D7F6-B498-43B3-948B-1728B52AA6E4}">
                <adec:decorative xmlns:adec="http://schemas.microsoft.com/office/drawing/2017/decorative" val="1"/>
              </a:ext>
            </a:extLst>
          </p:cNvPr>
          <p:cNvSpPr/>
          <p:nvPr userDrawn="1"/>
        </p:nvSpPr>
        <p:spPr>
          <a:xfrm>
            <a:off x="1534525"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 uri="{C183D7F6-B498-43B3-948B-1728B52AA6E4}">
                <adec:decorative xmlns:adec="http://schemas.microsoft.com/office/drawing/2017/decorative" val="1"/>
              </a:ext>
            </a:extLst>
          </p:cNvPr>
          <p:cNvSpPr/>
          <p:nvPr userDrawn="1"/>
        </p:nvSpPr>
        <p:spPr>
          <a:xfrm>
            <a:off x="2685992"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 uri="{C183D7F6-B498-43B3-948B-1728B52AA6E4}">
                <adec:decorative xmlns:adec="http://schemas.microsoft.com/office/drawing/2017/decorative" val="1"/>
              </a:ext>
            </a:extLst>
          </p:cNvPr>
          <p:cNvSpPr/>
          <p:nvPr userDrawn="1"/>
        </p:nvSpPr>
        <p:spPr>
          <a:xfrm>
            <a:off x="3837459"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10BDAA4-2C6C-4E47-9616-5977DD23D840}"/>
              </a:ext>
              <a:ext uri="{C183D7F6-B498-43B3-948B-1728B52AA6E4}">
                <adec:decorative xmlns:adec="http://schemas.microsoft.com/office/drawing/2017/decorative" val="1"/>
              </a:ext>
            </a:extLst>
          </p:cNvPr>
          <p:cNvSpPr/>
          <p:nvPr userDrawn="1"/>
        </p:nvSpPr>
        <p:spPr>
          <a:xfrm>
            <a:off x="5122911"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2691AF0D-B60D-2949-AB30-089AD6A4A5A1}"/>
              </a:ext>
              <a:ext uri="{C183D7F6-B498-43B3-948B-1728B52AA6E4}">
                <adec:decorative xmlns:adec="http://schemas.microsoft.com/office/drawing/2017/decorative" val="1"/>
              </a:ext>
            </a:extLst>
          </p:cNvPr>
          <p:cNvSpPr/>
          <p:nvPr userDrawn="1"/>
        </p:nvSpPr>
        <p:spPr>
          <a:xfrm>
            <a:off x="7474153"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76B0456-3FC3-5D44-A9F1-56A57FD0B992}"/>
              </a:ext>
              <a:ext uri="{C183D7F6-B498-43B3-948B-1728B52AA6E4}">
                <adec:decorative xmlns:adec="http://schemas.microsoft.com/office/drawing/2017/decorative" val="1"/>
              </a:ext>
            </a:extLst>
          </p:cNvPr>
          <p:cNvSpPr/>
          <p:nvPr userDrawn="1"/>
        </p:nvSpPr>
        <p:spPr>
          <a:xfrm>
            <a:off x="9825395"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D569F651-3737-5832-DC5A-9DB8A57B6C7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5" name="Title 1">
            <a:extLst>
              <a:ext uri="{FF2B5EF4-FFF2-40B4-BE49-F238E27FC236}">
                <a16:creationId xmlns:a16="http://schemas.microsoft.com/office/drawing/2014/main" id="{A1CA835D-248C-29AB-B7DE-5AD7C7D2A867}"/>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Tree>
    <p:extLst>
      <p:ext uri="{BB962C8B-B14F-4D97-AF65-F5344CB8AC3E}">
        <p14:creationId xmlns:p14="http://schemas.microsoft.com/office/powerpoint/2010/main" val="421844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ubhead, two columns">
    <p:bg>
      <p:bgPr>
        <a:solidFill>
          <a:srgbClr val="F6F8F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B79D01-2A70-DAF1-6A65-BC0424C2FE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cxnSp>
        <p:nvCxnSpPr>
          <p:cNvPr id="12" name="Straight Connector 11">
            <a:extLst>
              <a:ext uri="{FF2B5EF4-FFF2-40B4-BE49-F238E27FC236}">
                <a16:creationId xmlns:a16="http://schemas.microsoft.com/office/drawing/2014/main" id="{18E2133D-2149-6B45-BEAB-A2D5E225B5AD}"/>
              </a:ext>
              <a:ext uri="{C183D7F6-B498-43B3-948B-1728B52AA6E4}">
                <adec:decorative xmlns:adec="http://schemas.microsoft.com/office/drawing/2017/decorative" val="1"/>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424372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ubhead, two columns">
    <p:bg>
      <p:bgPr>
        <a:solidFill>
          <a:srgbClr val="CCDFF1">
            <a:alpha val="30000"/>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B79D01-2A70-DAF1-6A65-BC0424C2FE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cxnSp>
        <p:nvCxnSpPr>
          <p:cNvPr id="12" name="Straight Connector 11">
            <a:extLst>
              <a:ext uri="{FF2B5EF4-FFF2-40B4-BE49-F238E27FC236}">
                <a16:creationId xmlns:a16="http://schemas.microsoft.com/office/drawing/2014/main" id="{18E2133D-2149-6B45-BEAB-A2D5E225B5AD}"/>
              </a:ext>
              <a:ext uri="{C183D7F6-B498-43B3-948B-1728B52AA6E4}">
                <adec:decorative xmlns:adec="http://schemas.microsoft.com/office/drawing/2017/decorative" val="1"/>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136451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ubhead, Three columns">
    <p:bg>
      <p:bgPr>
        <a:solidFill>
          <a:srgbClr val="F6F8F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36000"/>
            <a:ext cx="11088000" cy="3456000"/>
          </a:xfrm>
          <a:prstGeom prst="rect">
            <a:avLst/>
          </a:prstGeom>
        </p:spPr>
        <p:txBody>
          <a:bodyPr lIns="0" tIns="0" rIns="0" bIns="0" numCol="3"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6A9D545D-FD2F-4843-8588-07EBE7DDAA13}"/>
              </a:ext>
              <a:ext uri="{C183D7F6-B498-43B3-948B-1728B52AA6E4}">
                <adec:decorative xmlns:adec="http://schemas.microsoft.com/office/drawing/2017/decorative" val="1"/>
              </a:ext>
            </a:extLst>
          </p:cNvPr>
          <p:cNvCxnSpPr>
            <a:cxnSpLocks/>
          </p:cNvCxnSpPr>
          <p:nvPr userDrawn="1"/>
        </p:nvCxnSpPr>
        <p:spPr>
          <a:xfrm>
            <a:off x="432000" y="63487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07F89CB-5AF7-9C7B-6503-F287E127E82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28701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ubhead, Three columns">
    <p:bg>
      <p:bgPr>
        <a:solidFill>
          <a:srgbClr val="CCDFF1">
            <a:alpha val="30000"/>
          </a:srgb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36000"/>
            <a:ext cx="11088000" cy="3456000"/>
          </a:xfrm>
          <a:prstGeom prst="rect">
            <a:avLst/>
          </a:prstGeom>
        </p:spPr>
        <p:txBody>
          <a:bodyPr lIns="0" tIns="0" rIns="0" bIns="0" numCol="3"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6A9D545D-FD2F-4843-8588-07EBE7DDAA13}"/>
              </a:ext>
              <a:ext uri="{C183D7F6-B498-43B3-948B-1728B52AA6E4}">
                <adec:decorative xmlns:adec="http://schemas.microsoft.com/office/drawing/2017/decorative" val="1"/>
              </a:ext>
            </a:extLst>
          </p:cNvPr>
          <p:cNvCxnSpPr>
            <a:cxnSpLocks/>
          </p:cNvCxnSpPr>
          <p:nvPr userDrawn="1"/>
        </p:nvCxnSpPr>
        <p:spPr>
          <a:xfrm>
            <a:off x="432000" y="63487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07F89CB-5AF7-9C7B-6503-F287E127E82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02983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E947E-1F3C-4CE2-B205-42ACABCDF3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E34187EB-CD8C-4429-80A8-057E397FF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6278BCC8-525B-41FD-8646-596B1960C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574AD-8404-48D7-8DB8-BCC9125C3396}" type="datetimeFigureOut">
              <a:rPr lang="en-GB" smtClean="0"/>
              <a:t>15/10/2025</a:t>
            </a:fld>
            <a:endParaRPr lang="en-GB" dirty="0"/>
          </a:p>
        </p:txBody>
      </p:sp>
      <p:sp>
        <p:nvSpPr>
          <p:cNvPr id="5" name="Footer Placeholder 4">
            <a:extLst>
              <a:ext uri="{FF2B5EF4-FFF2-40B4-BE49-F238E27FC236}">
                <a16:creationId xmlns:a16="http://schemas.microsoft.com/office/drawing/2014/main" id="{882564A6-47BB-43DB-A152-9E1555760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EE33BD63-EE18-4132-8F91-68A0A2C0D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67EA4-DCE3-FB49-A794-A4595EF638BC}" type="slidenum">
              <a:rPr lang="en-GB" smtClean="0"/>
              <a:t>‹#›</a:t>
            </a:fld>
            <a:endParaRPr lang="en-GB" dirty="0"/>
          </a:p>
        </p:txBody>
      </p:sp>
    </p:spTree>
    <p:extLst>
      <p:ext uri="{BB962C8B-B14F-4D97-AF65-F5344CB8AC3E}">
        <p14:creationId xmlns:p14="http://schemas.microsoft.com/office/powerpoint/2010/main" val="945044896"/>
      </p:ext>
    </p:extLst>
  </p:cSld>
  <p:clrMap bg1="dk1" tx1="lt1" bg2="dk2" tx2="lt2" accent1="accent1" accent2="accent2" accent3="accent3" accent4="accent4" accent5="accent5" accent6="accent6" hlink="hlink" folHlink="folHlink"/>
  <p:sldLayoutIdLst>
    <p:sldLayoutId id="2147483785" r:id="rId1"/>
    <p:sldLayoutId id="2147483817" r:id="rId2"/>
    <p:sldLayoutId id="2147483941" r:id="rId3"/>
    <p:sldLayoutId id="2147483833" r:id="rId4"/>
    <p:sldLayoutId id="2147483834" r:id="rId5"/>
    <p:sldLayoutId id="2147483826" r:id="rId6"/>
    <p:sldLayoutId id="2147483942" r:id="rId7"/>
    <p:sldLayoutId id="2147483827" r:id="rId8"/>
    <p:sldLayoutId id="2147483943" r:id="rId9"/>
    <p:sldLayoutId id="2147483789" r:id="rId10"/>
    <p:sldLayoutId id="2147483944" r:id="rId11"/>
    <p:sldLayoutId id="2147483818" r:id="rId12"/>
    <p:sldLayoutId id="2147483945" r:id="rId13"/>
    <p:sldLayoutId id="2147483946" r:id="rId14"/>
    <p:sldLayoutId id="2147483813" r:id="rId15"/>
    <p:sldLayoutId id="2147483814" r:id="rId16"/>
    <p:sldLayoutId id="2147483815" r:id="rId17"/>
    <p:sldLayoutId id="2147483947" r:id="rId18"/>
    <p:sldLayoutId id="2147483948" r:id="rId19"/>
    <p:sldLayoutId id="2147483949" r:id="rId20"/>
    <p:sldLayoutId id="2147483950" r:id="rId21"/>
    <p:sldLayoutId id="2147483719" r:id="rId22"/>
    <p:sldLayoutId id="2147483951" r:id="rId23"/>
    <p:sldLayoutId id="2147483938" r:id="rId24"/>
    <p:sldLayoutId id="2147483939" r:id="rId25"/>
    <p:sldLayoutId id="2147483933" r:id="rId26"/>
    <p:sldLayoutId id="2147483824" r:id="rId27"/>
    <p:sldLayoutId id="2147483926" r:id="rId28"/>
    <p:sldLayoutId id="2147483927" r:id="rId29"/>
    <p:sldLayoutId id="2147483929" r:id="rId30"/>
    <p:sldLayoutId id="2147483928" r:id="rId31"/>
    <p:sldLayoutId id="2147483930" r:id="rId32"/>
    <p:sldLayoutId id="2147483952" r:id="rId33"/>
    <p:sldLayoutId id="2147483940" r:id="rId34"/>
    <p:sldLayoutId id="2147483953" r:id="rId35"/>
    <p:sldLayoutId id="214748392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v.scot/publications/scottish-health-survey-2022-volume-1-main-report/pages/10/" TargetMode="External"/><Relationship Id="rId2" Type="http://schemas.openxmlformats.org/officeDocument/2006/relationships/image" Target="../media/image18.png"/><Relationship Id="rId1" Type="http://schemas.openxmlformats.org/officeDocument/2006/relationships/slideLayout" Target="../slideLayouts/slideLayout25.xml"/><Relationship Id="rId5" Type="http://schemas.openxmlformats.org/officeDocument/2006/relationships/hyperlink" Target="https://publichealthscotland.scot/publications/alcohol-consumption-and-harms-dashboard/alcohol-consumption-and-harms-dashboard-20232024/"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hyperlink" Target="https://doi.org/10.1016/S0140-6736(23)00497-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hyperlink" Target="https://miguelhernan.org/whatifbook"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hyperlink" Target="https://assets.publishing.service.gov.uk/media/5e96cab9d3bf7f412b2264b1/HMT_Magenta_Book.pdf" TargetMode="External"/><Relationship Id="rId5" Type="http://schemas.openxmlformats.org/officeDocument/2006/relationships/hyperlink" Target="https://nzta.govt.nz/resources/research/reports/630/" TargetMode="Externa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www.publichealth.columbia.edu/research/population-health-methods/difference-difference-estimation"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hyperlink" Target="https://doi.org/10.1016/B978-0-12-815391-8.00001-X" TargetMode="External"/><Relationship Id="rId5" Type="http://schemas.openxmlformats.org/officeDocument/2006/relationships/image" Target="../media/image40.jp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hyperlink" Target="https://doi.org/10.1007/s11606-018-4306-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186/s12874-021-01306-w"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371/journal.pone.0301890"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186/s12874-021-01306-w"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hyperlink" Target="https://doi.org/10.1093/ije/dyw098" TargetMode="External"/><Relationship Id="rId5" Type="http://schemas.openxmlformats.org/officeDocument/2006/relationships/image" Target="../media/image45.jpeg"/><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371/journal.pmed.1003915"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93/ije/dyy135"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111/ajps.12116"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198/jasa.2009.ap08746"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36/bmj-2022-072254"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51.jpg"/></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16/j.jclinepi.2021.10.003"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53.jpeg"/><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hyperlink" Target="https://www.sciencedirect.com/topics/economics-econometrics-and-finance/instrumental-variables"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54.gif"/></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7326/ANNALS-24-01871"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056/NEJM199608153350701"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hyperlink" Target="https://doi.org/10.1097/EDE.0b013e3181875e61" TargetMode="External"/><Relationship Id="rId4" Type="http://schemas.openxmlformats.org/officeDocument/2006/relationships/hyperlink" Target="https://doi.org/10.1056/NEJMoa03080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5.emf"/><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hyperlink" Target="https://www.dagitty.ne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hyperlink" Target="https://www.stata.com/features/overview/linear-regression-and-influence/"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61.sv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93/ejcts/ezy167" TargetMode="External"/><Relationship Id="rId7" Type="http://schemas.openxmlformats.org/officeDocument/2006/relationships/hyperlink" Target="https://cran.r-project.org/web/packages/cobalt/vignettes/love.plot.html"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hyperlink" Target="https://stats.stackexchange.com/questions/559516/is-propensity-score-matching-a-must-for-scientific-studies" TargetMode="External"/><Relationship Id="rId4"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016/S2352-3018(21)00319-2"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hyperlink" Target="https://miguelhernan.org/whatifbook"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136/bmj-2024-080035"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3" Type="http://schemas.openxmlformats.org/officeDocument/2006/relationships/hyperlink" Target="https://doi.org/10.1093/aje/kwy261"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093/aje/kwy261"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6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71.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77.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nhsengland/causal-handbook" TargetMode="External"/><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publichealthscotland.scot/publications/alcohol-consumption-and-harms-dashboard/alcohol-consumption-and-harms-dashboard-20232024/" TargetMode="External"/><Relationship Id="rId5" Type="http://schemas.openxmlformats.org/officeDocument/2006/relationships/image" Target="../media/image19.png"/><Relationship Id="rId4" Type="http://schemas.openxmlformats.org/officeDocument/2006/relationships/hyperlink" Target="https://www.gov.scot/publications/scottish-health-survey-2022-volume-1-main-report/pages/1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99A9-ADAE-F54A-B49E-F294E7BCE9E8}"/>
              </a:ext>
            </a:extLst>
          </p:cNvPr>
          <p:cNvSpPr>
            <a:spLocks noGrp="1"/>
          </p:cNvSpPr>
          <p:nvPr>
            <p:ph type="ctrTitle"/>
          </p:nvPr>
        </p:nvSpPr>
        <p:spPr>
          <a:xfrm>
            <a:off x="432000" y="1002268"/>
            <a:ext cx="5100539" cy="2790799"/>
          </a:xfrm>
        </p:spPr>
        <p:txBody>
          <a:bodyPr/>
          <a:lstStyle/>
          <a:p>
            <a:r>
              <a:rPr lang="en-GB" sz="3200" dirty="0"/>
              <a:t>Evaluating What Works: </a:t>
            </a:r>
            <a:br>
              <a:rPr lang="en-GB" sz="3200" dirty="0"/>
            </a:br>
            <a:r>
              <a:rPr lang="en-GB" sz="3200" b="0" dirty="0"/>
              <a:t>An Overview of Causal Methods for Policy Intervention and Service Evaluations</a:t>
            </a:r>
          </a:p>
        </p:txBody>
      </p:sp>
      <p:sp>
        <p:nvSpPr>
          <p:cNvPr id="9" name="Text Placeholder 8">
            <a:extLst>
              <a:ext uri="{FF2B5EF4-FFF2-40B4-BE49-F238E27FC236}">
                <a16:creationId xmlns:a16="http://schemas.microsoft.com/office/drawing/2014/main" id="{E4F63B5F-2944-6B41-9332-74DB2CCA6FCA}"/>
              </a:ext>
            </a:extLst>
          </p:cNvPr>
          <p:cNvSpPr>
            <a:spLocks noGrp="1"/>
          </p:cNvSpPr>
          <p:nvPr>
            <p:ph type="body" sz="quarter" idx="13"/>
          </p:nvPr>
        </p:nvSpPr>
        <p:spPr>
          <a:xfrm>
            <a:off x="432000" y="4984044"/>
            <a:ext cx="6259513" cy="1368630"/>
          </a:xfrm>
        </p:spPr>
        <p:txBody>
          <a:bodyPr>
            <a:normAutofit fontScale="92500" lnSpcReduction="10000"/>
          </a:bodyPr>
          <a:lstStyle/>
          <a:p>
            <a:pPr>
              <a:lnSpc>
                <a:spcPct val="120000"/>
              </a:lnSpc>
              <a:spcAft>
                <a:spcPts val="600"/>
              </a:spcAft>
            </a:pPr>
            <a:r>
              <a:rPr lang="en-GB" sz="2300" dirty="0"/>
              <a:t>Presented by:</a:t>
            </a:r>
            <a:br>
              <a:rPr lang="en-GB" sz="2300" dirty="0"/>
            </a:br>
            <a:r>
              <a:rPr lang="en-GB" sz="2300" b="1" dirty="0"/>
              <a:t>Jamie Wong</a:t>
            </a:r>
          </a:p>
          <a:p>
            <a:pPr>
              <a:lnSpc>
                <a:spcPct val="120000"/>
              </a:lnSpc>
              <a:spcAft>
                <a:spcPts val="600"/>
              </a:spcAft>
            </a:pPr>
            <a:r>
              <a:rPr lang="en-GB" sz="1600" dirty="0"/>
              <a:t>Data Science Officer at NHS England &amp; NCL ICB</a:t>
            </a:r>
          </a:p>
          <a:p>
            <a:pPr>
              <a:lnSpc>
                <a:spcPct val="120000"/>
              </a:lnSpc>
              <a:spcAft>
                <a:spcPts val="600"/>
              </a:spcAft>
            </a:pPr>
            <a:r>
              <a:rPr lang="en-GB" sz="1600" dirty="0"/>
              <a:t>PhD Student at UCL | Epidemiology, Data Science &amp; Health Economics</a:t>
            </a:r>
          </a:p>
        </p:txBody>
      </p:sp>
    </p:spTree>
    <p:extLst>
      <p:ext uri="{BB962C8B-B14F-4D97-AF65-F5344CB8AC3E}">
        <p14:creationId xmlns:p14="http://schemas.microsoft.com/office/powerpoint/2010/main" val="383023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81AE1-0BD6-5794-3D73-92D9D9A2628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E06852-273B-264E-212F-2B2E37194DE1}"/>
              </a:ext>
            </a:extLst>
          </p:cNvPr>
          <p:cNvSpPr>
            <a:spLocks noGrp="1"/>
          </p:cNvSpPr>
          <p:nvPr>
            <p:ph idx="1"/>
          </p:nvPr>
        </p:nvSpPr>
        <p:spPr>
          <a:xfrm>
            <a:off x="1337052" y="2242556"/>
            <a:ext cx="3461285" cy="3355558"/>
          </a:xfrm>
        </p:spPr>
        <p:txBody>
          <a:bodyPr>
            <a:normAutofit/>
          </a:bodyPr>
          <a:lstStyle/>
          <a:p>
            <a:pPr>
              <a:spcAft>
                <a:spcPts val="1200"/>
              </a:spcAft>
            </a:pPr>
            <a:r>
              <a:rPr lang="en-GB" sz="1400" dirty="0"/>
              <a:t>Maybe, though there are a multitude of reasons for the decrease following 2018, </a:t>
            </a:r>
            <a:br>
              <a:rPr lang="en-GB" sz="1400" dirty="0"/>
            </a:br>
            <a:r>
              <a:rPr lang="en-GB" sz="1400" dirty="0"/>
              <a:t>for example:</a:t>
            </a:r>
          </a:p>
          <a:p>
            <a:pPr marL="342900" indent="-342900">
              <a:spcAft>
                <a:spcPts val="1200"/>
              </a:spcAft>
              <a:buFont typeface="+mj-lt"/>
              <a:buAutoNum type="arabicPeriod"/>
            </a:pPr>
            <a:r>
              <a:rPr lang="en-GB" sz="1400" dirty="0"/>
              <a:t>The intervention caused the drop in alcohol hospitalisation rates through lowering alcohol consumption</a:t>
            </a:r>
          </a:p>
          <a:p>
            <a:pPr marL="342900" indent="-342900">
              <a:spcAft>
                <a:spcPts val="1200"/>
              </a:spcAft>
              <a:buFont typeface="+mj-lt"/>
              <a:buAutoNum type="arabicPeriod"/>
            </a:pPr>
            <a:r>
              <a:rPr lang="en-GB" sz="1400" dirty="0"/>
              <a:t>The perceived effect of the intervention was, in fact, due to the pre-existing downward trend of alcohol consumption</a:t>
            </a:r>
          </a:p>
          <a:p>
            <a:pPr marL="342900" indent="-342900">
              <a:spcAft>
                <a:spcPts val="1200"/>
              </a:spcAft>
              <a:buFont typeface="+mj-lt"/>
              <a:buAutoNum type="arabicPeriod"/>
            </a:pPr>
            <a:r>
              <a:rPr lang="en-GB" sz="1400" dirty="0"/>
              <a:t>Economic conditions might have reduced alcohol purchasing independent of the intervention</a:t>
            </a:r>
          </a:p>
        </p:txBody>
      </p:sp>
      <p:sp>
        <p:nvSpPr>
          <p:cNvPr id="2" name="Text Placeholder 1">
            <a:extLst>
              <a:ext uri="{FF2B5EF4-FFF2-40B4-BE49-F238E27FC236}">
                <a16:creationId xmlns:a16="http://schemas.microsoft.com/office/drawing/2014/main" id="{C0A67069-F13D-55F5-B938-F628BA3E1D8D}"/>
              </a:ext>
            </a:extLst>
          </p:cNvPr>
          <p:cNvSpPr>
            <a:spLocks noGrp="1"/>
          </p:cNvSpPr>
          <p:nvPr>
            <p:ph type="title" idx="4294967295"/>
          </p:nvPr>
        </p:nvSpPr>
        <p:spPr>
          <a:xfrm>
            <a:off x="1335999" y="1540476"/>
            <a:ext cx="3462338" cy="65881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2000" b="1" dirty="0">
                <a:latin typeface="+mn-lt"/>
                <a:ea typeface="+mn-ea"/>
                <a:cs typeface="+mn-cs"/>
              </a:rPr>
              <a:t>Was the intervention successful?</a:t>
            </a:r>
            <a:endParaRPr kumimoji="0" lang="en-GB" sz="2000" b="1"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a:extLst>
              <a:ext uri="{FF2B5EF4-FFF2-40B4-BE49-F238E27FC236}">
                <a16:creationId xmlns:a16="http://schemas.microsoft.com/office/drawing/2014/main" id="{EB69C9E4-1B3D-6E94-B376-A23D7DA514A6}"/>
              </a:ext>
            </a:extLst>
          </p:cNvPr>
          <p:cNvPicPr>
            <a:picLocks noChangeAspect="1"/>
          </p:cNvPicPr>
          <p:nvPr/>
        </p:nvPicPr>
        <p:blipFill>
          <a:blip r:embed="rId2"/>
          <a:stretch>
            <a:fillRect/>
          </a:stretch>
        </p:blipFill>
        <p:spPr>
          <a:xfrm>
            <a:off x="6487689" y="221436"/>
            <a:ext cx="4645764" cy="2754311"/>
          </a:xfrm>
          <a:prstGeom prst="rect">
            <a:avLst/>
          </a:prstGeom>
        </p:spPr>
      </p:pic>
      <p:sp>
        <p:nvSpPr>
          <p:cNvPr id="6" name="TextBox 5">
            <a:extLst>
              <a:ext uri="{FF2B5EF4-FFF2-40B4-BE49-F238E27FC236}">
                <a16:creationId xmlns:a16="http://schemas.microsoft.com/office/drawing/2014/main" id="{8D20A472-F223-3DD7-76AD-6B7FC7378738}"/>
              </a:ext>
            </a:extLst>
          </p:cNvPr>
          <p:cNvSpPr txBox="1"/>
          <p:nvPr/>
        </p:nvSpPr>
        <p:spPr>
          <a:xfrm>
            <a:off x="6533202" y="2975747"/>
            <a:ext cx="4697717" cy="276999"/>
          </a:xfrm>
          <a:prstGeom prst="rect">
            <a:avLst/>
          </a:prstGeom>
          <a:noFill/>
        </p:spPr>
        <p:txBody>
          <a:bodyPr wrap="square" rtlCol="0">
            <a:spAutoFit/>
          </a:bodyPr>
          <a:lstStyle/>
          <a:p>
            <a:pPr algn="ctr"/>
            <a:r>
              <a:rPr lang="en-GB" sz="600" dirty="0"/>
              <a:t>Birtwistle, S. </a:t>
            </a:r>
            <a:r>
              <a:rPr lang="en-GB" sz="600" i="1" dirty="0"/>
              <a:t>et al.</a:t>
            </a:r>
            <a:r>
              <a:rPr lang="en-GB" sz="600" dirty="0"/>
              <a:t> (2022) </a:t>
            </a:r>
            <a:r>
              <a:rPr lang="en-GB" sz="600" i="1" dirty="0"/>
              <a:t>The Scottish Health Survey 2022 – Volume 1: Main Report</a:t>
            </a:r>
            <a:r>
              <a:rPr lang="en-GB" sz="600" dirty="0"/>
              <a:t>. Scottish Centre for Social Research. Available at: </a:t>
            </a:r>
            <a:r>
              <a:rPr lang="en-GB" sz="600" dirty="0">
                <a:hlinkClick r:id="rId3"/>
              </a:rPr>
              <a:t>https://www.gov.scot/publications/scottish-health-survey-2022-volume-1-main-report/pages/10/</a:t>
            </a:r>
            <a:r>
              <a:rPr lang="en-GB" sz="600" dirty="0"/>
              <a:t> (Accessed: 5 August 2025).</a:t>
            </a:r>
            <a:endParaRPr lang="en-GB" sz="600" dirty="0">
              <a:effectLst/>
            </a:endParaRPr>
          </a:p>
        </p:txBody>
      </p:sp>
      <p:pic>
        <p:nvPicPr>
          <p:cNvPr id="7" name="Picture 6">
            <a:extLst>
              <a:ext uri="{FF2B5EF4-FFF2-40B4-BE49-F238E27FC236}">
                <a16:creationId xmlns:a16="http://schemas.microsoft.com/office/drawing/2014/main" id="{FC1CF3EF-FC3A-C6DA-D65C-1EC674E4AC8B}"/>
              </a:ext>
            </a:extLst>
          </p:cNvPr>
          <p:cNvPicPr>
            <a:picLocks noChangeAspect="1"/>
          </p:cNvPicPr>
          <p:nvPr/>
        </p:nvPicPr>
        <p:blipFill>
          <a:blip r:embed="rId4"/>
          <a:stretch>
            <a:fillRect/>
          </a:stretch>
        </p:blipFill>
        <p:spPr>
          <a:xfrm>
            <a:off x="6482091" y="3565333"/>
            <a:ext cx="4748828" cy="2529288"/>
          </a:xfrm>
          <a:prstGeom prst="rect">
            <a:avLst/>
          </a:prstGeom>
        </p:spPr>
      </p:pic>
      <p:sp>
        <p:nvSpPr>
          <p:cNvPr id="8" name="TextBox 7">
            <a:extLst>
              <a:ext uri="{FF2B5EF4-FFF2-40B4-BE49-F238E27FC236}">
                <a16:creationId xmlns:a16="http://schemas.microsoft.com/office/drawing/2014/main" id="{473588E9-DD91-A88B-9E32-B63695C07B9B}"/>
              </a:ext>
            </a:extLst>
          </p:cNvPr>
          <p:cNvSpPr txBox="1"/>
          <p:nvPr/>
        </p:nvSpPr>
        <p:spPr>
          <a:xfrm>
            <a:off x="6819487" y="6094621"/>
            <a:ext cx="4313966" cy="369332"/>
          </a:xfrm>
          <a:prstGeom prst="rect">
            <a:avLst/>
          </a:prstGeom>
          <a:noFill/>
        </p:spPr>
        <p:txBody>
          <a:bodyPr wrap="square" rtlCol="0">
            <a:spAutoFit/>
          </a:bodyPr>
          <a:lstStyle/>
          <a:p>
            <a:pPr algn="ctr"/>
            <a:r>
              <a:rPr lang="en-GB" sz="600" dirty="0"/>
              <a:t>Public Health Scotland (2024) </a:t>
            </a:r>
            <a:r>
              <a:rPr lang="en-GB" sz="600" i="1" dirty="0"/>
              <a:t>Alcohol consumption and harms dashboard 2023/2024</a:t>
            </a:r>
            <a:r>
              <a:rPr lang="en-GB" sz="600" dirty="0"/>
              <a:t>. Available at: </a:t>
            </a:r>
            <a:r>
              <a:rPr lang="en-GB" sz="600" dirty="0">
                <a:hlinkClick r:id="rId5"/>
              </a:rPr>
              <a:t>https://publichealthscotland.scot/publications/alcohol-consumption-and-harms-dashboard/alcohol-consumption-and-harms-dashboard-20232024/</a:t>
            </a:r>
            <a:r>
              <a:rPr lang="en-GB" sz="600" dirty="0"/>
              <a:t> (Accessed: 5 August 2025).</a:t>
            </a:r>
            <a:endParaRPr lang="en-GB" sz="600" dirty="0">
              <a:effectLst/>
            </a:endParaRPr>
          </a:p>
        </p:txBody>
      </p:sp>
    </p:spTree>
    <p:extLst>
      <p:ext uri="{BB962C8B-B14F-4D97-AF65-F5344CB8AC3E}">
        <p14:creationId xmlns:p14="http://schemas.microsoft.com/office/powerpoint/2010/main" val="384795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BA1AE-4DDA-1357-F39D-ED56C401398F}"/>
            </a:ext>
          </a:extLst>
        </p:cNvPr>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CE8C755-9021-7390-A80E-6CFB108A363D}"/>
              </a:ext>
            </a:extLst>
          </p:cNvPr>
          <p:cNvSpPr>
            <a:spLocks noGrp="1"/>
          </p:cNvSpPr>
          <p:nvPr>
            <p:ph idx="1"/>
          </p:nvPr>
        </p:nvSpPr>
        <p:spPr>
          <a:xfrm>
            <a:off x="1337052" y="2242556"/>
            <a:ext cx="3461285" cy="3355558"/>
          </a:xfrm>
        </p:spPr>
        <p:txBody>
          <a:bodyPr>
            <a:normAutofit fontScale="92500" lnSpcReduction="20000"/>
          </a:bodyPr>
          <a:lstStyle/>
          <a:p>
            <a:pPr>
              <a:spcAft>
                <a:spcPts val="1200"/>
              </a:spcAft>
            </a:pPr>
            <a:r>
              <a:rPr lang="en-GB" sz="1400" dirty="0"/>
              <a:t>By instead applying causal methods, we can control for trends and confounding factors, allowing us to:</a:t>
            </a:r>
          </a:p>
          <a:p>
            <a:pPr marL="342900" indent="-342900">
              <a:spcAft>
                <a:spcPts val="1200"/>
              </a:spcAft>
              <a:buFont typeface="+mj-lt"/>
              <a:buAutoNum type="arabicPeriod"/>
            </a:pPr>
            <a:r>
              <a:rPr lang="en-GB" sz="1400" dirty="0"/>
              <a:t>Determine if the intervention caused our hypothesised outcome of interest</a:t>
            </a:r>
          </a:p>
          <a:p>
            <a:pPr marL="342900" indent="-342900">
              <a:spcAft>
                <a:spcPts val="1200"/>
              </a:spcAft>
              <a:buFont typeface="+mj-lt"/>
              <a:buAutoNum type="arabicPeriod"/>
            </a:pPr>
            <a:r>
              <a:rPr lang="en-GB" sz="1400" dirty="0"/>
              <a:t>Quantify the magnitude of this effect (e.g., % reduction in hospitalisations) and our uncertainty of it</a:t>
            </a:r>
          </a:p>
          <a:p>
            <a:pPr marL="342900" indent="-342900">
              <a:spcAft>
                <a:spcPts val="1200"/>
              </a:spcAft>
              <a:buFont typeface="+mj-lt"/>
              <a:buAutoNum type="arabicPeriod"/>
            </a:pPr>
            <a:r>
              <a:rPr lang="en-GB" sz="1400" dirty="0"/>
              <a:t>Conduct subgroup analyses to assess inequalities</a:t>
            </a:r>
          </a:p>
          <a:p>
            <a:pPr marL="342900" indent="-342900">
              <a:spcAft>
                <a:spcPts val="1200"/>
              </a:spcAft>
              <a:buFont typeface="+mj-lt"/>
              <a:buAutoNum type="arabicPeriod"/>
            </a:pPr>
            <a:r>
              <a:rPr lang="en-GB" sz="1400" dirty="0"/>
              <a:t>Allows us to use these estimates in health technology assessments to estimate cost-effectiveness, thereby better informing future policy and commissioning decisions</a:t>
            </a:r>
          </a:p>
          <a:p>
            <a:pPr>
              <a:spcAft>
                <a:spcPts val="1200"/>
              </a:spcAft>
            </a:pPr>
            <a:r>
              <a:rPr lang="en-GB" sz="1100" dirty="0"/>
              <a:t>*England was used as a control group in the study</a:t>
            </a:r>
          </a:p>
        </p:txBody>
      </p:sp>
      <p:sp>
        <p:nvSpPr>
          <p:cNvPr id="6" name="Text Placeholder 1">
            <a:extLst>
              <a:ext uri="{FF2B5EF4-FFF2-40B4-BE49-F238E27FC236}">
                <a16:creationId xmlns:a16="http://schemas.microsoft.com/office/drawing/2014/main" id="{C577868C-B164-5039-665D-027CA0343C93}"/>
              </a:ext>
            </a:extLst>
          </p:cNvPr>
          <p:cNvSpPr txBox="1">
            <a:spLocks/>
          </p:cNvSpPr>
          <p:nvPr/>
        </p:nvSpPr>
        <p:spPr>
          <a:xfrm>
            <a:off x="1335999" y="1541417"/>
            <a:ext cx="3462338" cy="65787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Font typeface="Arial" panose="020B0604020202020204" pitchFamily="34" charset="0"/>
              <a:buNone/>
              <a:defRPr/>
            </a:pPr>
            <a:r>
              <a:rPr lang="en-GB" sz="2000" b="1" dirty="0">
                <a:latin typeface="+mn-lt"/>
                <a:ea typeface="+mn-ea"/>
                <a:cs typeface="+mn-cs"/>
              </a:rPr>
              <a:t>Empirically Quantifying </a:t>
            </a:r>
            <a:br>
              <a:rPr lang="en-GB" sz="2000" b="1" dirty="0">
                <a:latin typeface="+mn-lt"/>
                <a:ea typeface="+mn-ea"/>
                <a:cs typeface="+mn-cs"/>
              </a:rPr>
            </a:br>
            <a:r>
              <a:rPr lang="en-GB" sz="2000" b="1" dirty="0">
                <a:latin typeface="+mn-lt"/>
                <a:ea typeface="+mn-ea"/>
                <a:cs typeface="+mn-cs"/>
              </a:rPr>
              <a:t>Impact</a:t>
            </a:r>
          </a:p>
        </p:txBody>
      </p:sp>
      <p:pic>
        <p:nvPicPr>
          <p:cNvPr id="6146" name="Picture 2">
            <a:extLst>
              <a:ext uri="{FF2B5EF4-FFF2-40B4-BE49-F238E27FC236}">
                <a16:creationId xmlns:a16="http://schemas.microsoft.com/office/drawing/2014/main" id="{5C8A529D-820B-999D-D060-43242CFEF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892" y="681253"/>
            <a:ext cx="4695450" cy="39038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630A4D-0B7C-2E08-55AF-FC94AF871746}"/>
              </a:ext>
            </a:extLst>
          </p:cNvPr>
          <p:cNvSpPr txBox="1"/>
          <p:nvPr/>
        </p:nvSpPr>
        <p:spPr>
          <a:xfrm>
            <a:off x="5385280" y="4875392"/>
            <a:ext cx="3183336" cy="1015663"/>
          </a:xfrm>
          <a:prstGeom prst="rect">
            <a:avLst/>
          </a:prstGeom>
          <a:noFill/>
        </p:spPr>
        <p:txBody>
          <a:bodyPr wrap="square" rtlCol="0">
            <a:spAutoFit/>
          </a:bodyPr>
          <a:lstStyle/>
          <a:p>
            <a:pPr algn="ctr"/>
            <a:r>
              <a:rPr lang="en-GB" sz="1200" i="1" dirty="0"/>
              <a:t>“On average, and after 32 months, the implementation of alcohol MUP legislation was associated with a 4·1% decrease (95% CI –8·3 to 0·3; p=0·064) in hospitalisations wholly attributable to alcohol consumption.”</a:t>
            </a:r>
          </a:p>
        </p:txBody>
      </p:sp>
      <p:sp>
        <p:nvSpPr>
          <p:cNvPr id="8" name="TextBox 7">
            <a:extLst>
              <a:ext uri="{FF2B5EF4-FFF2-40B4-BE49-F238E27FC236}">
                <a16:creationId xmlns:a16="http://schemas.microsoft.com/office/drawing/2014/main" id="{E5514351-ACC5-45D7-6067-AAD212289381}"/>
              </a:ext>
            </a:extLst>
          </p:cNvPr>
          <p:cNvSpPr txBox="1"/>
          <p:nvPr/>
        </p:nvSpPr>
        <p:spPr>
          <a:xfrm>
            <a:off x="6564974" y="6043705"/>
            <a:ext cx="4313966" cy="415498"/>
          </a:xfrm>
          <a:prstGeom prst="rect">
            <a:avLst/>
          </a:prstGeom>
          <a:noFill/>
        </p:spPr>
        <p:txBody>
          <a:bodyPr wrap="square" rtlCol="0">
            <a:spAutoFit/>
          </a:bodyPr>
          <a:lstStyle/>
          <a:p>
            <a:pPr algn="ctr"/>
            <a:r>
              <a:rPr lang="en-GB" sz="700" dirty="0"/>
              <a:t>Wyper, G.M.A. </a:t>
            </a:r>
            <a:r>
              <a:rPr lang="en-GB" sz="700" i="1" dirty="0"/>
              <a:t>et al.</a:t>
            </a:r>
            <a:r>
              <a:rPr lang="en-GB" sz="700" dirty="0"/>
              <a:t> (2023) ‘Evaluating the impact of alcohol minimum unit pricing on deaths and hospitalisations in Scotland: a controlled interrupted time series study’, </a:t>
            </a:r>
            <a:r>
              <a:rPr lang="en-GB" sz="700" i="1" dirty="0"/>
              <a:t>The Lancet</a:t>
            </a:r>
            <a:r>
              <a:rPr lang="en-GB" sz="700" dirty="0"/>
              <a:t>, 401(10385), pp. 1361–1370. Available at: </a:t>
            </a:r>
            <a:r>
              <a:rPr lang="en-GB" sz="700" dirty="0">
                <a:hlinkClick r:id="rId4"/>
              </a:rPr>
              <a:t>https://doi.org/10.1016/S0140-6736(23)00497-X</a:t>
            </a:r>
            <a:r>
              <a:rPr lang="en-GB" sz="700" dirty="0"/>
              <a:t>.</a:t>
            </a:r>
            <a:endParaRPr lang="en-GB" sz="700" dirty="0">
              <a:effectLst/>
            </a:endParaRPr>
          </a:p>
        </p:txBody>
      </p:sp>
      <p:sp>
        <p:nvSpPr>
          <p:cNvPr id="9" name="TextBox 8">
            <a:extLst>
              <a:ext uri="{FF2B5EF4-FFF2-40B4-BE49-F238E27FC236}">
                <a16:creationId xmlns:a16="http://schemas.microsoft.com/office/drawing/2014/main" id="{90CB5A71-9D9B-A1B1-3679-B1D5E06B9A91}"/>
              </a:ext>
            </a:extLst>
          </p:cNvPr>
          <p:cNvSpPr txBox="1"/>
          <p:nvPr/>
        </p:nvSpPr>
        <p:spPr>
          <a:xfrm>
            <a:off x="6113457" y="374645"/>
            <a:ext cx="4910319" cy="200055"/>
          </a:xfrm>
          <a:prstGeom prst="rect">
            <a:avLst/>
          </a:prstGeom>
          <a:noFill/>
        </p:spPr>
        <p:txBody>
          <a:bodyPr wrap="none" rtlCol="0">
            <a:spAutoFit/>
          </a:bodyPr>
          <a:lstStyle/>
          <a:p>
            <a:r>
              <a:rPr lang="en-GB" sz="700" b="1" dirty="0"/>
              <a:t>Figure 2 Rate of hospitalisations wholly attributable to alcohol consumption per 100 000 population by country</a:t>
            </a:r>
            <a:endParaRPr lang="en-GB" sz="700" dirty="0"/>
          </a:p>
        </p:txBody>
      </p:sp>
      <p:sp>
        <p:nvSpPr>
          <p:cNvPr id="2" name="TextBox 1">
            <a:extLst>
              <a:ext uri="{FF2B5EF4-FFF2-40B4-BE49-F238E27FC236}">
                <a16:creationId xmlns:a16="http://schemas.microsoft.com/office/drawing/2014/main" id="{6976163F-07B8-76CE-32A3-D0B7808DF820}"/>
              </a:ext>
            </a:extLst>
          </p:cNvPr>
          <p:cNvSpPr txBox="1"/>
          <p:nvPr/>
        </p:nvSpPr>
        <p:spPr>
          <a:xfrm>
            <a:off x="8568616" y="4783059"/>
            <a:ext cx="3093275" cy="1200329"/>
          </a:xfrm>
          <a:prstGeom prst="rect">
            <a:avLst/>
          </a:prstGeom>
          <a:noFill/>
        </p:spPr>
        <p:txBody>
          <a:bodyPr wrap="square" rtlCol="0">
            <a:spAutoFit/>
          </a:bodyPr>
          <a:lstStyle/>
          <a:p>
            <a:pPr algn="ctr"/>
            <a:r>
              <a:rPr lang="en-US" sz="1200" i="1" dirty="0"/>
              <a:t>“The largest reductions were estimated in the 40% most socioeconomically deprived areas in Scotland, indicating that the implementation of MUP has had a positive impact in tackling deprivation-based health inequalities in alcohol health harms.”</a:t>
            </a:r>
            <a:endParaRPr lang="en-GB" sz="1050" i="1" dirty="0"/>
          </a:p>
        </p:txBody>
      </p:sp>
    </p:spTree>
    <p:extLst>
      <p:ext uri="{BB962C8B-B14F-4D97-AF65-F5344CB8AC3E}">
        <p14:creationId xmlns:p14="http://schemas.microsoft.com/office/powerpoint/2010/main" val="313093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09246-7AB0-7C5F-7228-CCD82708299B}"/>
              </a:ext>
            </a:extLst>
          </p:cNvPr>
          <p:cNvSpPr>
            <a:spLocks noGrp="1"/>
          </p:cNvSpPr>
          <p:nvPr>
            <p:ph type="title"/>
          </p:nvPr>
        </p:nvSpPr>
        <p:spPr>
          <a:xfrm>
            <a:off x="521688" y="2165645"/>
            <a:ext cx="5618446" cy="1325563"/>
          </a:xfrm>
        </p:spPr>
        <p:txBody>
          <a:bodyPr/>
          <a:lstStyle/>
          <a:p>
            <a:r>
              <a:rPr lang="en-GB" sz="4400" dirty="0"/>
              <a:t>Overview &amp; Classes of Causal Methods</a:t>
            </a:r>
          </a:p>
        </p:txBody>
      </p:sp>
      <p:sp>
        <p:nvSpPr>
          <p:cNvPr id="3" name="Text Placeholder 2">
            <a:extLst>
              <a:ext uri="{FF2B5EF4-FFF2-40B4-BE49-F238E27FC236}">
                <a16:creationId xmlns:a16="http://schemas.microsoft.com/office/drawing/2014/main" id="{E0AB15D7-4219-E216-1AD1-DE7C510ADA87}"/>
              </a:ext>
            </a:extLst>
          </p:cNvPr>
          <p:cNvSpPr>
            <a:spLocks noGrp="1"/>
          </p:cNvSpPr>
          <p:nvPr>
            <p:ph type="body" sz="quarter" idx="13"/>
          </p:nvPr>
        </p:nvSpPr>
        <p:spPr/>
        <p:txBody>
          <a:bodyPr/>
          <a:lstStyle/>
          <a:p>
            <a:r>
              <a:rPr lang="en-GB" dirty="0"/>
              <a:t>Section 2</a:t>
            </a:r>
          </a:p>
        </p:txBody>
      </p:sp>
    </p:spTree>
    <p:extLst>
      <p:ext uri="{BB962C8B-B14F-4D97-AF65-F5344CB8AC3E}">
        <p14:creationId xmlns:p14="http://schemas.microsoft.com/office/powerpoint/2010/main" val="78248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2F928-2CEB-FE06-DA71-AA253DD3A471}"/>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CC918A3C-D344-7797-7DDA-2BD786619870}"/>
              </a:ext>
            </a:extLst>
          </p:cNvPr>
          <p:cNvSpPr>
            <a:spLocks noGrp="1"/>
          </p:cNvSpPr>
          <p:nvPr>
            <p:ph type="title"/>
          </p:nvPr>
        </p:nvSpPr>
        <p:spPr/>
        <p:txBody>
          <a:bodyPr/>
          <a:lstStyle/>
          <a:p>
            <a:r>
              <a:rPr lang="en-GB" dirty="0"/>
              <a:t>Fundamental Problem of Causal Inference</a:t>
            </a:r>
            <a:endParaRPr lang="en-GB" spc="-40" dirty="0"/>
          </a:p>
        </p:txBody>
      </p:sp>
      <p:pic>
        <p:nvPicPr>
          <p:cNvPr id="4" name="Graphic 3" descr="Man outline">
            <a:extLst>
              <a:ext uri="{FF2B5EF4-FFF2-40B4-BE49-F238E27FC236}">
                <a16:creationId xmlns:a16="http://schemas.microsoft.com/office/drawing/2014/main" id="{09F3C61D-4028-AC99-F6F0-49F9AC5F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819" y="2968912"/>
            <a:ext cx="2063663" cy="2063663"/>
          </a:xfrm>
          <a:prstGeom prst="rect">
            <a:avLst/>
          </a:prstGeom>
        </p:spPr>
      </p:pic>
      <p:pic>
        <p:nvPicPr>
          <p:cNvPr id="5" name="Graphic 4" descr="Medicine outline">
            <a:extLst>
              <a:ext uri="{FF2B5EF4-FFF2-40B4-BE49-F238E27FC236}">
                <a16:creationId xmlns:a16="http://schemas.microsoft.com/office/drawing/2014/main" id="{71481007-C6D6-6041-3E70-486EA91A46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8591" y="2103295"/>
            <a:ext cx="1725459" cy="1725459"/>
          </a:xfrm>
          <a:prstGeom prst="rect">
            <a:avLst/>
          </a:prstGeom>
        </p:spPr>
      </p:pic>
      <p:pic>
        <p:nvPicPr>
          <p:cNvPr id="6" name="Graphic 5" descr="Fever outline">
            <a:extLst>
              <a:ext uri="{FF2B5EF4-FFF2-40B4-BE49-F238E27FC236}">
                <a16:creationId xmlns:a16="http://schemas.microsoft.com/office/drawing/2014/main" id="{6F352AA4-BF36-882F-1CBC-8EC117BF08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6592" y="3112465"/>
            <a:ext cx="1725459" cy="1725459"/>
          </a:xfrm>
          <a:prstGeom prst="rect">
            <a:avLst/>
          </a:prstGeom>
        </p:spPr>
      </p:pic>
      <p:pic>
        <p:nvPicPr>
          <p:cNvPr id="7" name="Graphic 6" descr="Man outline">
            <a:extLst>
              <a:ext uri="{FF2B5EF4-FFF2-40B4-BE49-F238E27FC236}">
                <a16:creationId xmlns:a16="http://schemas.microsoft.com/office/drawing/2014/main" id="{7D6BD02A-E880-966B-EF28-CB60D6F9CD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5160" y="1767978"/>
            <a:ext cx="2063663" cy="2063663"/>
          </a:xfrm>
          <a:prstGeom prst="rect">
            <a:avLst/>
          </a:prstGeom>
        </p:spPr>
      </p:pic>
      <p:cxnSp>
        <p:nvCxnSpPr>
          <p:cNvPr id="8" name="Straight Arrow Connector 7">
            <a:extLst>
              <a:ext uri="{FF2B5EF4-FFF2-40B4-BE49-F238E27FC236}">
                <a16:creationId xmlns:a16="http://schemas.microsoft.com/office/drawing/2014/main" id="{362B3A58-465A-7303-4526-9CD88EDDC713}"/>
              </a:ext>
            </a:extLst>
          </p:cNvPr>
          <p:cNvCxnSpPr/>
          <p:nvPr/>
        </p:nvCxnSpPr>
        <p:spPr>
          <a:xfrm>
            <a:off x="2467279" y="3975194"/>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281199ED-62AD-06F6-FCEC-2BA05EAEE4F0}"/>
              </a:ext>
            </a:extLst>
          </p:cNvPr>
          <p:cNvCxnSpPr>
            <a:cxnSpLocks/>
          </p:cNvCxnSpPr>
          <p:nvPr/>
        </p:nvCxnSpPr>
        <p:spPr>
          <a:xfrm flipV="1">
            <a:off x="5627317" y="3216303"/>
            <a:ext cx="937365" cy="75889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67407C95-6834-9D5A-D054-65AFC309E187}"/>
              </a:ext>
            </a:extLst>
          </p:cNvPr>
          <p:cNvCxnSpPr/>
          <p:nvPr/>
        </p:nvCxnSpPr>
        <p:spPr>
          <a:xfrm>
            <a:off x="8686102" y="2968912"/>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6565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7E75-EE0A-CAF7-1032-3305FD14E6B0}"/>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37CDEA41-B842-3AB6-1867-328581686910}"/>
              </a:ext>
            </a:extLst>
          </p:cNvPr>
          <p:cNvSpPr>
            <a:spLocks noGrp="1"/>
          </p:cNvSpPr>
          <p:nvPr>
            <p:ph type="title"/>
          </p:nvPr>
        </p:nvSpPr>
        <p:spPr/>
        <p:txBody>
          <a:bodyPr/>
          <a:lstStyle/>
          <a:p>
            <a:r>
              <a:rPr lang="en-GB" dirty="0"/>
              <a:t>Fundamental Problem of Causal Inference</a:t>
            </a:r>
            <a:endParaRPr lang="en-GB" spc="-40" dirty="0"/>
          </a:p>
        </p:txBody>
      </p:sp>
      <p:pic>
        <p:nvPicPr>
          <p:cNvPr id="4" name="Graphic 3" descr="Man outline">
            <a:extLst>
              <a:ext uri="{FF2B5EF4-FFF2-40B4-BE49-F238E27FC236}">
                <a16:creationId xmlns:a16="http://schemas.microsoft.com/office/drawing/2014/main" id="{3D2B7A50-4239-4F65-A958-27BBE3F45D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819" y="2968912"/>
            <a:ext cx="2063663" cy="2063663"/>
          </a:xfrm>
          <a:prstGeom prst="rect">
            <a:avLst/>
          </a:prstGeom>
        </p:spPr>
      </p:pic>
      <p:pic>
        <p:nvPicPr>
          <p:cNvPr id="5" name="Graphic 4" descr="Medicine outline">
            <a:extLst>
              <a:ext uri="{FF2B5EF4-FFF2-40B4-BE49-F238E27FC236}">
                <a16:creationId xmlns:a16="http://schemas.microsoft.com/office/drawing/2014/main" id="{D214BC8A-CA14-716D-10A2-320503C0BE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8591" y="2103295"/>
            <a:ext cx="1725459" cy="1725459"/>
          </a:xfrm>
          <a:prstGeom prst="rect">
            <a:avLst/>
          </a:prstGeom>
        </p:spPr>
      </p:pic>
      <p:pic>
        <p:nvPicPr>
          <p:cNvPr id="6" name="Graphic 5" descr="Fever outline">
            <a:extLst>
              <a:ext uri="{FF2B5EF4-FFF2-40B4-BE49-F238E27FC236}">
                <a16:creationId xmlns:a16="http://schemas.microsoft.com/office/drawing/2014/main" id="{0280988B-ED53-101C-D4A0-BE5D6E81A6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6592" y="3112465"/>
            <a:ext cx="1725459" cy="1725459"/>
          </a:xfrm>
          <a:prstGeom prst="rect">
            <a:avLst/>
          </a:prstGeom>
        </p:spPr>
      </p:pic>
      <p:pic>
        <p:nvPicPr>
          <p:cNvPr id="7" name="Graphic 6" descr="Man outline">
            <a:extLst>
              <a:ext uri="{FF2B5EF4-FFF2-40B4-BE49-F238E27FC236}">
                <a16:creationId xmlns:a16="http://schemas.microsoft.com/office/drawing/2014/main" id="{9427131C-3EF2-B164-FB8B-BB6F88B32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5160" y="1767978"/>
            <a:ext cx="2063663" cy="2063663"/>
          </a:xfrm>
          <a:prstGeom prst="rect">
            <a:avLst/>
          </a:prstGeom>
        </p:spPr>
      </p:pic>
      <p:cxnSp>
        <p:nvCxnSpPr>
          <p:cNvPr id="8" name="Straight Arrow Connector 7">
            <a:extLst>
              <a:ext uri="{FF2B5EF4-FFF2-40B4-BE49-F238E27FC236}">
                <a16:creationId xmlns:a16="http://schemas.microsoft.com/office/drawing/2014/main" id="{E97DCFFE-12CC-4DD9-89A3-1642B6EE22B9}"/>
              </a:ext>
            </a:extLst>
          </p:cNvPr>
          <p:cNvCxnSpPr/>
          <p:nvPr/>
        </p:nvCxnSpPr>
        <p:spPr>
          <a:xfrm>
            <a:off x="2467279" y="3975194"/>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D6B81F3-D9B1-8EA8-A404-3070EDA8492E}"/>
              </a:ext>
            </a:extLst>
          </p:cNvPr>
          <p:cNvCxnSpPr>
            <a:cxnSpLocks/>
          </p:cNvCxnSpPr>
          <p:nvPr/>
        </p:nvCxnSpPr>
        <p:spPr>
          <a:xfrm flipV="1">
            <a:off x="5627317" y="3216303"/>
            <a:ext cx="937365" cy="75889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F06CC990-B6DB-0702-32BB-1D7237EDBC28}"/>
              </a:ext>
            </a:extLst>
          </p:cNvPr>
          <p:cNvCxnSpPr/>
          <p:nvPr/>
        </p:nvCxnSpPr>
        <p:spPr>
          <a:xfrm>
            <a:off x="8686102" y="2968912"/>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 name="Straight Arrow Connector 1">
            <a:extLst>
              <a:ext uri="{FF2B5EF4-FFF2-40B4-BE49-F238E27FC236}">
                <a16:creationId xmlns:a16="http://schemas.microsoft.com/office/drawing/2014/main" id="{01340B66-AC59-ADDE-684D-6645E438F41F}"/>
              </a:ext>
            </a:extLst>
          </p:cNvPr>
          <p:cNvCxnSpPr>
            <a:cxnSpLocks/>
          </p:cNvCxnSpPr>
          <p:nvPr/>
        </p:nvCxnSpPr>
        <p:spPr>
          <a:xfrm>
            <a:off x="5627317" y="3975194"/>
            <a:ext cx="937365" cy="862730"/>
          </a:xfrm>
          <a:prstGeom prst="straightConnector1">
            <a:avLst/>
          </a:prstGeom>
          <a:ln w="1905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 name="Graphic 2" descr="Question Mark with solid fill">
            <a:extLst>
              <a:ext uri="{FF2B5EF4-FFF2-40B4-BE49-F238E27FC236}">
                <a16:creationId xmlns:a16="http://schemas.microsoft.com/office/drawing/2014/main" id="{75CC674F-0831-8713-6E01-3C2E875928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8591" y="4406559"/>
            <a:ext cx="1607547" cy="1607547"/>
          </a:xfrm>
          <a:prstGeom prst="rect">
            <a:avLst/>
          </a:prstGeom>
        </p:spPr>
      </p:pic>
    </p:spTree>
    <p:extLst>
      <p:ext uri="{BB962C8B-B14F-4D97-AF65-F5344CB8AC3E}">
        <p14:creationId xmlns:p14="http://schemas.microsoft.com/office/powerpoint/2010/main" val="268198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A5C37-FC3A-5DEA-EE5E-1BF911795821}"/>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896EA2F1-6426-486B-034A-8FAB56288FD7}"/>
              </a:ext>
            </a:extLst>
          </p:cNvPr>
          <p:cNvSpPr>
            <a:spLocks noGrp="1"/>
          </p:cNvSpPr>
          <p:nvPr>
            <p:ph type="title"/>
          </p:nvPr>
        </p:nvSpPr>
        <p:spPr/>
        <p:txBody>
          <a:bodyPr/>
          <a:lstStyle/>
          <a:p>
            <a:r>
              <a:rPr lang="en-GB"/>
              <a:t>Randomizing for Exchangeability</a:t>
            </a:r>
            <a:endParaRPr lang="en-GB" spc="-40" dirty="0"/>
          </a:p>
        </p:txBody>
      </p:sp>
      <p:pic>
        <p:nvPicPr>
          <p:cNvPr id="12" name="Graphic 11" descr="Group of people outline">
            <a:extLst>
              <a:ext uri="{FF2B5EF4-FFF2-40B4-BE49-F238E27FC236}">
                <a16:creationId xmlns:a16="http://schemas.microsoft.com/office/drawing/2014/main" id="{AA036937-9445-AA80-517B-AF9C072472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158" y="2215307"/>
            <a:ext cx="3123455" cy="3123455"/>
          </a:xfrm>
          <a:prstGeom prst="rect">
            <a:avLst/>
          </a:prstGeom>
        </p:spPr>
      </p:pic>
      <p:pic>
        <p:nvPicPr>
          <p:cNvPr id="13" name="Graphic 12" descr="Group outline">
            <a:extLst>
              <a:ext uri="{FF2B5EF4-FFF2-40B4-BE49-F238E27FC236}">
                <a16:creationId xmlns:a16="http://schemas.microsoft.com/office/drawing/2014/main" id="{DA605468-056F-D6EA-3DB1-1F1DA51AEC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9513" y="1106988"/>
            <a:ext cx="2289131" cy="2289131"/>
          </a:xfrm>
          <a:prstGeom prst="rect">
            <a:avLst/>
          </a:prstGeom>
        </p:spPr>
      </p:pic>
      <p:pic>
        <p:nvPicPr>
          <p:cNvPr id="14" name="Graphic 13" descr="Group outline">
            <a:extLst>
              <a:ext uri="{FF2B5EF4-FFF2-40B4-BE49-F238E27FC236}">
                <a16:creationId xmlns:a16="http://schemas.microsoft.com/office/drawing/2014/main" id="{6BDE139A-FE38-CCF2-01FA-91CD0BDB95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9512" y="3702768"/>
            <a:ext cx="2289131" cy="2289131"/>
          </a:xfrm>
          <a:prstGeom prst="rect">
            <a:avLst/>
          </a:prstGeom>
        </p:spPr>
      </p:pic>
      <p:cxnSp>
        <p:nvCxnSpPr>
          <p:cNvPr id="15" name="Straight Arrow Connector 14">
            <a:extLst>
              <a:ext uri="{FF2B5EF4-FFF2-40B4-BE49-F238E27FC236}">
                <a16:creationId xmlns:a16="http://schemas.microsoft.com/office/drawing/2014/main" id="{CA14AD11-7805-B24C-E5A9-E622D74E602D}"/>
              </a:ext>
            </a:extLst>
          </p:cNvPr>
          <p:cNvCxnSpPr>
            <a:cxnSpLocks/>
          </p:cNvCxnSpPr>
          <p:nvPr/>
        </p:nvCxnSpPr>
        <p:spPr>
          <a:xfrm>
            <a:off x="3816500" y="3702768"/>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BACEC4F9-0427-576C-D24D-85ED98C86C10}"/>
              </a:ext>
            </a:extLst>
          </p:cNvPr>
          <p:cNvCxnSpPr>
            <a:cxnSpLocks/>
          </p:cNvCxnSpPr>
          <p:nvPr/>
        </p:nvCxnSpPr>
        <p:spPr>
          <a:xfrm flipV="1">
            <a:off x="6788959" y="2467627"/>
            <a:ext cx="794296" cy="928492"/>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EE87D97-1D98-502B-DFC0-D45F80F66AED}"/>
              </a:ext>
            </a:extLst>
          </p:cNvPr>
          <p:cNvCxnSpPr>
            <a:cxnSpLocks/>
          </p:cNvCxnSpPr>
          <p:nvPr/>
        </p:nvCxnSpPr>
        <p:spPr>
          <a:xfrm>
            <a:off x="6788959" y="3909458"/>
            <a:ext cx="794296" cy="87139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Right Brace 18">
            <a:extLst>
              <a:ext uri="{FF2B5EF4-FFF2-40B4-BE49-F238E27FC236}">
                <a16:creationId xmlns:a16="http://schemas.microsoft.com/office/drawing/2014/main" id="{74391917-DE84-2DCD-9E03-A99215E937FF}"/>
              </a:ext>
            </a:extLst>
          </p:cNvPr>
          <p:cNvSpPr/>
          <p:nvPr/>
        </p:nvSpPr>
        <p:spPr>
          <a:xfrm>
            <a:off x="10184622" y="1266824"/>
            <a:ext cx="200025" cy="4477305"/>
          </a:xfrm>
          <a:prstGeom prst="rightBrac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C761C10-6FFC-F1A4-CC29-93461F864DA6}"/>
              </a:ext>
            </a:extLst>
          </p:cNvPr>
          <p:cNvSpPr txBox="1"/>
          <p:nvPr/>
        </p:nvSpPr>
        <p:spPr>
          <a:xfrm>
            <a:off x="10519593" y="2931873"/>
            <a:ext cx="1419225" cy="1200329"/>
          </a:xfrm>
          <a:prstGeom prst="rect">
            <a:avLst/>
          </a:prstGeom>
          <a:noFill/>
        </p:spPr>
        <p:txBody>
          <a:bodyPr wrap="square" rtlCol="0">
            <a:spAutoFit/>
          </a:bodyPr>
          <a:lstStyle/>
          <a:p>
            <a:pPr algn="l"/>
            <a:r>
              <a:rPr lang="en-US" sz="1200" dirty="0"/>
              <a:t>Participant characteristics should be evenly distributed between both groups</a:t>
            </a:r>
          </a:p>
        </p:txBody>
      </p:sp>
      <p:pic>
        <p:nvPicPr>
          <p:cNvPr id="22" name="Graphic 21" descr="Dice outline">
            <a:extLst>
              <a:ext uri="{FF2B5EF4-FFF2-40B4-BE49-F238E27FC236}">
                <a16:creationId xmlns:a16="http://schemas.microsoft.com/office/drawing/2014/main" id="{855350A4-4E51-2C35-C5C5-390C5156D3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1987" y="2632469"/>
            <a:ext cx="2289130" cy="2289130"/>
          </a:xfrm>
          <a:prstGeom prst="rect">
            <a:avLst/>
          </a:prstGeom>
        </p:spPr>
      </p:pic>
    </p:spTree>
    <p:extLst>
      <p:ext uri="{BB962C8B-B14F-4D97-AF65-F5344CB8AC3E}">
        <p14:creationId xmlns:p14="http://schemas.microsoft.com/office/powerpoint/2010/main" val="89099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7ED53-A65C-6BC7-8E49-621A0A2A400A}"/>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C339F0BB-1F52-8C8E-EC9F-80702B43E339}"/>
              </a:ext>
            </a:extLst>
          </p:cNvPr>
          <p:cNvSpPr>
            <a:spLocks noGrp="1"/>
          </p:cNvSpPr>
          <p:nvPr>
            <p:ph type="title"/>
          </p:nvPr>
        </p:nvSpPr>
        <p:spPr/>
        <p:txBody>
          <a:bodyPr/>
          <a:lstStyle/>
          <a:p>
            <a:r>
              <a:rPr lang="en-GB" dirty="0"/>
              <a:t>Associations vs. Causation</a:t>
            </a:r>
            <a:endParaRPr lang="en-GB" spc="-40" dirty="0"/>
          </a:p>
        </p:txBody>
      </p:sp>
      <p:pic>
        <p:nvPicPr>
          <p:cNvPr id="2" name="Picture 1" descr="A diagram of a diagram of a variety of objects&#10;&#10;AI-generated content may be incorrect.">
            <a:extLst>
              <a:ext uri="{FF2B5EF4-FFF2-40B4-BE49-F238E27FC236}">
                <a16:creationId xmlns:a16="http://schemas.microsoft.com/office/drawing/2014/main" id="{A46FD2E5-63B1-4A3C-5823-B3A4CF8BEB29}"/>
              </a:ext>
            </a:extLst>
          </p:cNvPr>
          <p:cNvPicPr>
            <a:picLocks noChangeAspect="1"/>
          </p:cNvPicPr>
          <p:nvPr/>
        </p:nvPicPr>
        <p:blipFill>
          <a:blip r:embed="rId3"/>
          <a:stretch>
            <a:fillRect/>
          </a:stretch>
        </p:blipFill>
        <p:spPr>
          <a:xfrm>
            <a:off x="2648607" y="1662609"/>
            <a:ext cx="5936784" cy="3721967"/>
          </a:xfrm>
          <a:prstGeom prst="rect">
            <a:avLst/>
          </a:prstGeom>
        </p:spPr>
      </p:pic>
      <p:sp>
        <p:nvSpPr>
          <p:cNvPr id="3" name="TextBox 2">
            <a:extLst>
              <a:ext uri="{FF2B5EF4-FFF2-40B4-BE49-F238E27FC236}">
                <a16:creationId xmlns:a16="http://schemas.microsoft.com/office/drawing/2014/main" id="{CC1A7E22-6F8B-CAC8-480C-FBD0DD2ED0A4}"/>
              </a:ext>
            </a:extLst>
          </p:cNvPr>
          <p:cNvSpPr txBox="1"/>
          <p:nvPr/>
        </p:nvSpPr>
        <p:spPr>
          <a:xfrm>
            <a:off x="3145080" y="5486129"/>
            <a:ext cx="4943837" cy="338554"/>
          </a:xfrm>
          <a:prstGeom prst="rect">
            <a:avLst/>
          </a:prstGeom>
          <a:noFill/>
        </p:spPr>
        <p:txBody>
          <a:bodyPr wrap="square" rtlCol="0">
            <a:spAutoFit/>
          </a:bodyPr>
          <a:lstStyle/>
          <a:p>
            <a:pPr algn="ctr"/>
            <a:r>
              <a:rPr lang="en-GB" sz="800" dirty="0"/>
              <a:t>Hernán, M.A. and Robins, J.M. (2025) </a:t>
            </a:r>
            <a:r>
              <a:rPr lang="en-GB" sz="800" i="1" dirty="0"/>
              <a:t>Causal Inference: What If</a:t>
            </a:r>
            <a:r>
              <a:rPr lang="en-GB" sz="800" dirty="0"/>
              <a:t>. Boca Raton: Chapman &amp; Hall/CRC. Available at: </a:t>
            </a:r>
            <a:r>
              <a:rPr lang="en-GB" sz="800" dirty="0">
                <a:hlinkClick r:id="rId4"/>
              </a:rPr>
              <a:t>https://miguelhernan.org/whatifbook</a:t>
            </a:r>
            <a:r>
              <a:rPr lang="en-GB" sz="800" dirty="0"/>
              <a:t> (Accessed: 18 July 2025).</a:t>
            </a:r>
            <a:endParaRPr lang="en-GB" sz="800" dirty="0">
              <a:effectLst/>
            </a:endParaRPr>
          </a:p>
        </p:txBody>
      </p:sp>
    </p:spTree>
    <p:extLst>
      <p:ext uri="{BB962C8B-B14F-4D97-AF65-F5344CB8AC3E}">
        <p14:creationId xmlns:p14="http://schemas.microsoft.com/office/powerpoint/2010/main" val="406597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9A54-7051-8E43-EEC2-FDE8956B05A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0E8DDF-75BF-2810-4BB1-5521893039C7}"/>
              </a:ext>
            </a:extLst>
          </p:cNvPr>
          <p:cNvSpPr>
            <a:spLocks noGrp="1"/>
          </p:cNvSpPr>
          <p:nvPr>
            <p:ph idx="1"/>
          </p:nvPr>
        </p:nvSpPr>
        <p:spPr>
          <a:xfrm>
            <a:off x="432000" y="1518483"/>
            <a:ext cx="11088000" cy="4709516"/>
          </a:xfrm>
        </p:spPr>
        <p:txBody>
          <a:bodyPr>
            <a:normAutofit/>
          </a:bodyPr>
          <a:lstStyle/>
          <a:p>
            <a:pPr>
              <a:spcAft>
                <a:spcPts val="1200"/>
              </a:spcAft>
            </a:pPr>
            <a:r>
              <a:rPr lang="en-GB" sz="1600" dirty="0"/>
              <a:t>In the absence of a randomized trial, we can leverage information from large observational / “real-world” datasets to estimate similar quantities of interest by emulating randomization.</a:t>
            </a:r>
          </a:p>
          <a:p>
            <a:pPr>
              <a:spcBef>
                <a:spcPts val="600"/>
              </a:spcBef>
              <a:spcAft>
                <a:spcPts val="1200"/>
              </a:spcAft>
            </a:pPr>
            <a:r>
              <a:rPr lang="en-GB" sz="1600" dirty="0"/>
              <a:t>To emulate randomization, causal methods mostly rely on one of two approaches:</a:t>
            </a:r>
          </a:p>
          <a:p>
            <a:pPr marL="514350" indent="-514350">
              <a:spcAft>
                <a:spcPts val="1200"/>
              </a:spcAft>
              <a:buAutoNum type="arabicPeriod"/>
            </a:pPr>
            <a:r>
              <a:rPr lang="en-GB" sz="1600" dirty="0"/>
              <a:t>Quasi-Experimental methods: Methods that leverage natural experiments or quasi-random variation in the data</a:t>
            </a:r>
            <a:br>
              <a:rPr lang="en-GB" sz="1600" dirty="0"/>
            </a:br>
            <a:r>
              <a:rPr lang="en-GB" sz="1600" dirty="0"/>
              <a:t>(e.g., instrumental variables, difference-in-differences, regression discontinuity design, interrupted time series)</a:t>
            </a:r>
          </a:p>
          <a:p>
            <a:pPr marL="514350" indent="-514350">
              <a:spcAft>
                <a:spcPts val="1200"/>
              </a:spcAft>
              <a:buFont typeface="Arial" panose="020B0604020202020204" pitchFamily="34" charset="0"/>
              <a:buAutoNum type="arabicPeriod"/>
            </a:pPr>
            <a:r>
              <a:rPr lang="en-GB" sz="1600" dirty="0"/>
              <a:t>Adjustment Based Methods: Methods that aim to control for individual confounding factors of interest </a:t>
            </a:r>
            <a:br>
              <a:rPr lang="en-GB" sz="1600" dirty="0"/>
            </a:br>
            <a:r>
              <a:rPr lang="en-GB" sz="1600" dirty="0"/>
              <a:t>(e.g., propensity score methods, inverse probability weighting, parametric g-formula)</a:t>
            </a:r>
          </a:p>
          <a:p>
            <a:pPr>
              <a:spcBef>
                <a:spcPts val="600"/>
              </a:spcBef>
              <a:spcAft>
                <a:spcPts val="1200"/>
              </a:spcAft>
            </a:pPr>
            <a:r>
              <a:rPr lang="en-GB" sz="1600" dirty="0"/>
              <a:t>However, do note that:</a:t>
            </a:r>
          </a:p>
          <a:p>
            <a:pPr marL="457200" indent="-457200">
              <a:spcAft>
                <a:spcPts val="1200"/>
              </a:spcAft>
              <a:buFont typeface="Arial" panose="020B0604020202020204" pitchFamily="34" charset="0"/>
              <a:buChar char="•"/>
            </a:pPr>
            <a:r>
              <a:rPr lang="en-GB" sz="1600" dirty="0"/>
              <a:t>The “causal” methods are referring to are attempts to estimate the causal effect, with certain assumptions underlying the methods we use. </a:t>
            </a:r>
          </a:p>
          <a:p>
            <a:pPr marL="457200" indent="-457200">
              <a:spcAft>
                <a:spcPts val="1200"/>
              </a:spcAft>
              <a:buFont typeface="Arial" panose="020B0604020202020204" pitchFamily="34" charset="0"/>
              <a:buChar char="•"/>
            </a:pPr>
            <a:r>
              <a:rPr lang="en-GB" sz="1600" dirty="0"/>
              <a:t>Effect estimates will probably still be biased compared to randomised controlled trials, but with the right data, methods, and assumptions, we can try to get close to them.</a:t>
            </a:r>
          </a:p>
          <a:p>
            <a:pPr marL="457200" indent="-457200">
              <a:spcAft>
                <a:spcPts val="1200"/>
              </a:spcAft>
              <a:buFont typeface="Arial" panose="020B0604020202020204" pitchFamily="34" charset="0"/>
              <a:buChar char="•"/>
            </a:pPr>
            <a:r>
              <a:rPr lang="en-US" sz="1600" b="1" dirty="0"/>
              <a:t>Even imperfect emulations</a:t>
            </a:r>
            <a:r>
              <a:rPr lang="en-US" sz="1600" dirty="0"/>
              <a:t> improve clarity and validity by making assumptions and limitations transparent.</a:t>
            </a:r>
            <a:endParaRPr lang="en-GB" sz="1600" dirty="0"/>
          </a:p>
        </p:txBody>
      </p:sp>
      <p:sp>
        <p:nvSpPr>
          <p:cNvPr id="17" name="Title 4">
            <a:extLst>
              <a:ext uri="{FF2B5EF4-FFF2-40B4-BE49-F238E27FC236}">
                <a16:creationId xmlns:a16="http://schemas.microsoft.com/office/drawing/2014/main" id="{07F42422-9DF0-EE62-66FF-7FBE4BC898C9}"/>
              </a:ext>
            </a:extLst>
          </p:cNvPr>
          <p:cNvSpPr>
            <a:spLocks noGrp="1"/>
          </p:cNvSpPr>
          <p:nvPr>
            <p:ph type="title"/>
          </p:nvPr>
        </p:nvSpPr>
        <p:spPr/>
        <p:txBody>
          <a:bodyPr/>
          <a:lstStyle/>
          <a:p>
            <a:r>
              <a:rPr lang="en-GB" dirty="0"/>
              <a:t>Selecting Appropriate Causal Methods</a:t>
            </a:r>
            <a:endParaRPr lang="en-GB" spc="-40" dirty="0"/>
          </a:p>
        </p:txBody>
      </p:sp>
    </p:spTree>
    <p:extLst>
      <p:ext uri="{BB962C8B-B14F-4D97-AF65-F5344CB8AC3E}">
        <p14:creationId xmlns:p14="http://schemas.microsoft.com/office/powerpoint/2010/main" val="223229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0B046-4F8A-B788-27D4-E515E9641651}"/>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3A33E314-EA18-5B97-C27B-2B03E0EAAB69}"/>
              </a:ext>
            </a:extLst>
          </p:cNvPr>
          <p:cNvSpPr>
            <a:spLocks noGrp="1"/>
          </p:cNvSpPr>
          <p:nvPr>
            <p:ph type="title"/>
          </p:nvPr>
        </p:nvSpPr>
        <p:spPr/>
        <p:txBody>
          <a:bodyPr/>
          <a:lstStyle/>
          <a:p>
            <a:r>
              <a:rPr lang="en-GB" dirty="0"/>
              <a:t>Current Guidance</a:t>
            </a:r>
            <a:endParaRPr lang="en-GB" spc="-40" dirty="0"/>
          </a:p>
        </p:txBody>
      </p:sp>
      <p:pic>
        <p:nvPicPr>
          <p:cNvPr id="4" name="Picture 3" descr="A diagram of a flow chart&#10;&#10;AI-generated content may be incorrect.">
            <a:extLst>
              <a:ext uri="{FF2B5EF4-FFF2-40B4-BE49-F238E27FC236}">
                <a16:creationId xmlns:a16="http://schemas.microsoft.com/office/drawing/2014/main" id="{BB8DDE6B-38FB-E9EB-935E-52EEFFC26F96}"/>
              </a:ext>
            </a:extLst>
          </p:cNvPr>
          <p:cNvPicPr>
            <a:picLocks noChangeAspect="1"/>
          </p:cNvPicPr>
          <p:nvPr/>
        </p:nvPicPr>
        <p:blipFill>
          <a:blip r:embed="rId3"/>
          <a:stretch>
            <a:fillRect/>
          </a:stretch>
        </p:blipFill>
        <p:spPr>
          <a:xfrm>
            <a:off x="5426372" y="1621097"/>
            <a:ext cx="6120130" cy="3912870"/>
          </a:xfrm>
          <a:prstGeom prst="rect">
            <a:avLst/>
          </a:prstGeom>
        </p:spPr>
      </p:pic>
      <p:pic>
        <p:nvPicPr>
          <p:cNvPr id="6" name="Picture 5">
            <a:extLst>
              <a:ext uri="{FF2B5EF4-FFF2-40B4-BE49-F238E27FC236}">
                <a16:creationId xmlns:a16="http://schemas.microsoft.com/office/drawing/2014/main" id="{95026A4D-4D6B-1B02-25B1-3B143492233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711" y="1478572"/>
            <a:ext cx="3482647" cy="4055395"/>
          </a:xfrm>
          <a:prstGeom prst="rect">
            <a:avLst/>
          </a:prstGeom>
          <a:noFill/>
          <a:ln>
            <a:noFill/>
          </a:ln>
        </p:spPr>
      </p:pic>
      <p:sp>
        <p:nvSpPr>
          <p:cNvPr id="7" name="TextBox 6">
            <a:extLst>
              <a:ext uri="{FF2B5EF4-FFF2-40B4-BE49-F238E27FC236}">
                <a16:creationId xmlns:a16="http://schemas.microsoft.com/office/drawing/2014/main" id="{739703D5-7060-70DA-7CB3-7AB64FE5E17C}"/>
              </a:ext>
            </a:extLst>
          </p:cNvPr>
          <p:cNvSpPr txBox="1"/>
          <p:nvPr/>
        </p:nvSpPr>
        <p:spPr>
          <a:xfrm>
            <a:off x="6012451" y="5681077"/>
            <a:ext cx="4943837" cy="461665"/>
          </a:xfrm>
          <a:prstGeom prst="rect">
            <a:avLst/>
          </a:prstGeom>
          <a:noFill/>
        </p:spPr>
        <p:txBody>
          <a:bodyPr wrap="square" rtlCol="0">
            <a:spAutoFit/>
          </a:bodyPr>
          <a:lstStyle/>
          <a:p>
            <a:r>
              <a:rPr lang="en-GB" sz="800" dirty="0"/>
              <a:t>Schiff, A., Wright, L. and Denne, T. (2017) </a:t>
            </a:r>
            <a:r>
              <a:rPr lang="en-GB" sz="800" i="1" dirty="0"/>
              <a:t>Ex-post evaluation of transport interventions using causal inference methods</a:t>
            </a:r>
            <a:r>
              <a:rPr lang="en-GB" sz="800" dirty="0"/>
              <a:t>. NZ Transport Agency Waka Kotahi. Available at: </a:t>
            </a:r>
            <a:r>
              <a:rPr lang="en-GB" sz="800" dirty="0">
                <a:hlinkClick r:id="rId5"/>
              </a:rPr>
              <a:t>https://nzta.govt.nz/resources/research/reports/630/</a:t>
            </a:r>
            <a:r>
              <a:rPr lang="en-GB" sz="800" dirty="0"/>
              <a:t> (Accessed: July 23, 2025).</a:t>
            </a:r>
            <a:endParaRPr lang="en-GB" sz="800" dirty="0">
              <a:effectLst/>
            </a:endParaRPr>
          </a:p>
        </p:txBody>
      </p:sp>
      <p:sp>
        <p:nvSpPr>
          <p:cNvPr id="8" name="TextBox 7">
            <a:extLst>
              <a:ext uri="{FF2B5EF4-FFF2-40B4-BE49-F238E27FC236}">
                <a16:creationId xmlns:a16="http://schemas.microsoft.com/office/drawing/2014/main" id="{2DB36322-CAA6-F5FD-E9A5-F73FBD0F1FF6}"/>
              </a:ext>
            </a:extLst>
          </p:cNvPr>
          <p:cNvSpPr txBox="1"/>
          <p:nvPr/>
        </p:nvSpPr>
        <p:spPr>
          <a:xfrm>
            <a:off x="432000" y="5681077"/>
            <a:ext cx="4943837" cy="461665"/>
          </a:xfrm>
          <a:prstGeom prst="rect">
            <a:avLst/>
          </a:prstGeom>
          <a:noFill/>
        </p:spPr>
        <p:txBody>
          <a:bodyPr wrap="square" rtlCol="0">
            <a:spAutoFit/>
          </a:bodyPr>
          <a:lstStyle/>
          <a:p>
            <a:pPr algn="ctr"/>
            <a:r>
              <a:rPr lang="en-GB" sz="800" dirty="0"/>
              <a:t>HM Treasury (2020) </a:t>
            </a:r>
            <a:r>
              <a:rPr lang="en-GB" sz="800" i="1" dirty="0"/>
              <a:t>Magenta Book: Central Government guidance on evaluation</a:t>
            </a:r>
            <a:r>
              <a:rPr lang="en-GB" sz="800" dirty="0"/>
              <a:t>. United Kingdom: HM Treasury. Available at: </a:t>
            </a:r>
            <a:r>
              <a:rPr lang="en-GB" sz="800" dirty="0">
                <a:hlinkClick r:id="rId6"/>
              </a:rPr>
              <a:t>https://assets.publishing.service.gov.uk/media/5e96cab9d3bf7f412b2264b1/HMT_Magenta_Book.pdf</a:t>
            </a:r>
            <a:r>
              <a:rPr lang="en-GB" sz="800" dirty="0"/>
              <a:t>.</a:t>
            </a:r>
            <a:endParaRPr lang="en-GB" sz="800" dirty="0">
              <a:effectLst/>
            </a:endParaRPr>
          </a:p>
        </p:txBody>
      </p:sp>
    </p:spTree>
    <p:extLst>
      <p:ext uri="{BB962C8B-B14F-4D97-AF65-F5344CB8AC3E}">
        <p14:creationId xmlns:p14="http://schemas.microsoft.com/office/powerpoint/2010/main" val="227752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B34F3-AE8C-5248-48E2-39C8382D411E}"/>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E2000F7F-D279-D989-EB08-ABCFC86F447C}"/>
              </a:ext>
            </a:extLst>
          </p:cNvPr>
          <p:cNvSpPr>
            <a:spLocks noGrp="1"/>
          </p:cNvSpPr>
          <p:nvPr>
            <p:ph type="title"/>
          </p:nvPr>
        </p:nvSpPr>
        <p:spPr/>
        <p:txBody>
          <a:bodyPr/>
          <a:lstStyle/>
          <a:p>
            <a:r>
              <a:rPr lang="en-GB" dirty="0"/>
              <a:t>Causal Methods Taxonomy</a:t>
            </a:r>
            <a:endParaRPr lang="en-GB" spc="-40" dirty="0"/>
          </a:p>
        </p:txBody>
      </p:sp>
      <p:pic>
        <p:nvPicPr>
          <p:cNvPr id="3" name="Picture 2" descr="A diagram of a flowchart&#10;&#10;AI-generated content may be incorrect.">
            <a:extLst>
              <a:ext uri="{FF2B5EF4-FFF2-40B4-BE49-F238E27FC236}">
                <a16:creationId xmlns:a16="http://schemas.microsoft.com/office/drawing/2014/main" id="{38B3008E-B0BF-176F-9BF2-0D64AE706960}"/>
              </a:ext>
            </a:extLst>
          </p:cNvPr>
          <p:cNvPicPr>
            <a:picLocks noChangeAspect="1"/>
          </p:cNvPicPr>
          <p:nvPr/>
        </p:nvPicPr>
        <p:blipFill>
          <a:blip r:embed="rId3"/>
          <a:stretch>
            <a:fillRect/>
          </a:stretch>
        </p:blipFill>
        <p:spPr>
          <a:xfrm>
            <a:off x="3107505" y="1415819"/>
            <a:ext cx="5976990" cy="4638393"/>
          </a:xfrm>
          <a:prstGeom prst="rect">
            <a:avLst/>
          </a:prstGeom>
        </p:spPr>
      </p:pic>
    </p:spTree>
    <p:extLst>
      <p:ext uri="{BB962C8B-B14F-4D97-AF65-F5344CB8AC3E}">
        <p14:creationId xmlns:p14="http://schemas.microsoft.com/office/powerpoint/2010/main" val="70525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74833-CAC8-F204-07CE-F7CE24F6AA6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03B3B7F-C897-B04A-4143-6F2B4E86360C}"/>
              </a:ext>
            </a:extLst>
          </p:cNvPr>
          <p:cNvSpPr>
            <a:spLocks noGrp="1"/>
          </p:cNvSpPr>
          <p:nvPr>
            <p:ph idx="1"/>
          </p:nvPr>
        </p:nvSpPr>
        <p:spPr>
          <a:xfrm>
            <a:off x="432000" y="1518483"/>
            <a:ext cx="11088000" cy="4709516"/>
          </a:xfrm>
        </p:spPr>
        <p:txBody>
          <a:bodyPr>
            <a:normAutofit fontScale="92500" lnSpcReduction="10000"/>
          </a:bodyPr>
          <a:lstStyle/>
          <a:p>
            <a:pPr marL="514350" indent="-514350">
              <a:lnSpc>
                <a:spcPct val="170000"/>
              </a:lnSpc>
              <a:spcAft>
                <a:spcPts val="1200"/>
              </a:spcAft>
              <a:buFont typeface="+mj-lt"/>
              <a:buAutoNum type="arabicPeriod"/>
            </a:pPr>
            <a:r>
              <a:rPr lang="en-GB" sz="2800" dirty="0"/>
              <a:t>The Role of Causal Methods in Enabling Data-Led Decision Making </a:t>
            </a:r>
          </a:p>
          <a:p>
            <a:pPr marL="514350" indent="-514350">
              <a:lnSpc>
                <a:spcPct val="170000"/>
              </a:lnSpc>
              <a:spcAft>
                <a:spcPts val="1200"/>
              </a:spcAft>
              <a:buFont typeface="+mj-lt"/>
              <a:buAutoNum type="arabicPeriod"/>
            </a:pPr>
            <a:r>
              <a:rPr lang="en-GB" sz="2800" dirty="0"/>
              <a:t>Overview &amp; Classes of Causal Methods</a:t>
            </a:r>
          </a:p>
          <a:p>
            <a:pPr marL="514350" indent="-514350">
              <a:lnSpc>
                <a:spcPct val="170000"/>
              </a:lnSpc>
              <a:spcAft>
                <a:spcPts val="1200"/>
              </a:spcAft>
              <a:buFont typeface="+mj-lt"/>
              <a:buAutoNum type="arabicPeriod"/>
            </a:pPr>
            <a:r>
              <a:rPr lang="en-GB" sz="2800" dirty="0"/>
              <a:t>Quasi-Experimental Methods</a:t>
            </a:r>
          </a:p>
          <a:p>
            <a:pPr marL="514350" indent="-514350">
              <a:lnSpc>
                <a:spcPct val="170000"/>
              </a:lnSpc>
              <a:spcAft>
                <a:spcPts val="1200"/>
              </a:spcAft>
              <a:buFont typeface="+mj-lt"/>
              <a:buAutoNum type="arabicPeriod"/>
            </a:pPr>
            <a:r>
              <a:rPr lang="en-GB" sz="2800" dirty="0"/>
              <a:t>Adjustment Based Methods</a:t>
            </a:r>
          </a:p>
          <a:p>
            <a:pPr marL="514350" indent="-514350">
              <a:lnSpc>
                <a:spcPct val="170000"/>
              </a:lnSpc>
              <a:spcAft>
                <a:spcPts val="1200"/>
              </a:spcAft>
              <a:buFont typeface="+mj-lt"/>
              <a:buAutoNum type="arabicPeriod"/>
            </a:pPr>
            <a:r>
              <a:rPr lang="en-GB" sz="2800" dirty="0"/>
              <a:t>Case Studies from North Central London</a:t>
            </a:r>
          </a:p>
          <a:p>
            <a:pPr marL="514350" indent="-514350">
              <a:lnSpc>
                <a:spcPct val="170000"/>
              </a:lnSpc>
              <a:spcAft>
                <a:spcPts val="1200"/>
              </a:spcAft>
              <a:buFont typeface="+mj-lt"/>
              <a:buAutoNum type="arabicPeriod"/>
            </a:pPr>
            <a:r>
              <a:rPr lang="en-GB" sz="2800" dirty="0"/>
              <a:t>Wrap-Up</a:t>
            </a:r>
          </a:p>
        </p:txBody>
      </p:sp>
      <p:sp>
        <p:nvSpPr>
          <p:cNvPr id="17" name="Title 4">
            <a:extLst>
              <a:ext uri="{FF2B5EF4-FFF2-40B4-BE49-F238E27FC236}">
                <a16:creationId xmlns:a16="http://schemas.microsoft.com/office/drawing/2014/main" id="{EF904FC5-A559-DBE0-8916-B14F9EB0FF04}"/>
              </a:ext>
            </a:extLst>
          </p:cNvPr>
          <p:cNvSpPr>
            <a:spLocks noGrp="1"/>
          </p:cNvSpPr>
          <p:nvPr>
            <p:ph type="title"/>
          </p:nvPr>
        </p:nvSpPr>
        <p:spPr/>
        <p:txBody>
          <a:bodyPr/>
          <a:lstStyle/>
          <a:p>
            <a:r>
              <a:rPr lang="en-GB" spc="-40" dirty="0"/>
              <a:t>Session Outline</a:t>
            </a:r>
          </a:p>
        </p:txBody>
      </p:sp>
    </p:spTree>
    <p:extLst>
      <p:ext uri="{BB962C8B-B14F-4D97-AF65-F5344CB8AC3E}">
        <p14:creationId xmlns:p14="http://schemas.microsoft.com/office/powerpoint/2010/main" val="367443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ABF7-D945-27A2-3B8A-002B385431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05702-11AD-637D-35F8-89BBA682B72B}"/>
              </a:ext>
            </a:extLst>
          </p:cNvPr>
          <p:cNvSpPr>
            <a:spLocks noGrp="1"/>
          </p:cNvSpPr>
          <p:nvPr>
            <p:ph type="title"/>
          </p:nvPr>
        </p:nvSpPr>
        <p:spPr>
          <a:xfrm>
            <a:off x="521688" y="2165645"/>
            <a:ext cx="5618446" cy="1325563"/>
          </a:xfrm>
        </p:spPr>
        <p:txBody>
          <a:bodyPr/>
          <a:lstStyle/>
          <a:p>
            <a:r>
              <a:rPr lang="en-GB" sz="4400" dirty="0"/>
              <a:t>Quasi-Experimental Methods</a:t>
            </a:r>
          </a:p>
        </p:txBody>
      </p:sp>
      <p:sp>
        <p:nvSpPr>
          <p:cNvPr id="3" name="Text Placeholder 2">
            <a:extLst>
              <a:ext uri="{FF2B5EF4-FFF2-40B4-BE49-F238E27FC236}">
                <a16:creationId xmlns:a16="http://schemas.microsoft.com/office/drawing/2014/main" id="{37679175-A896-DD63-B218-FE4B4D9208B9}"/>
              </a:ext>
            </a:extLst>
          </p:cNvPr>
          <p:cNvSpPr>
            <a:spLocks noGrp="1"/>
          </p:cNvSpPr>
          <p:nvPr>
            <p:ph type="body" sz="quarter" idx="13"/>
          </p:nvPr>
        </p:nvSpPr>
        <p:spPr/>
        <p:txBody>
          <a:bodyPr/>
          <a:lstStyle/>
          <a:p>
            <a:r>
              <a:rPr lang="en-GB" dirty="0"/>
              <a:t>Section 3</a:t>
            </a:r>
          </a:p>
        </p:txBody>
      </p:sp>
    </p:spTree>
    <p:extLst>
      <p:ext uri="{BB962C8B-B14F-4D97-AF65-F5344CB8AC3E}">
        <p14:creationId xmlns:p14="http://schemas.microsoft.com/office/powerpoint/2010/main" val="262969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C284-6470-3483-D360-241E401600E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C8CF4AE-C023-C2F6-510F-E7226AC8F17E}"/>
              </a:ext>
            </a:extLst>
          </p:cNvPr>
          <p:cNvSpPr>
            <a:spLocks noGrp="1"/>
          </p:cNvSpPr>
          <p:nvPr>
            <p:ph idx="1"/>
          </p:nvPr>
        </p:nvSpPr>
        <p:spPr>
          <a:xfrm>
            <a:off x="432000" y="1518483"/>
            <a:ext cx="11088000" cy="4709516"/>
          </a:xfrm>
        </p:spPr>
        <p:txBody>
          <a:bodyPr>
            <a:normAutofit lnSpcReduction="10000"/>
          </a:bodyPr>
          <a:lstStyle/>
          <a:p>
            <a:pPr marL="285750" indent="-285750">
              <a:spcAft>
                <a:spcPts val="1200"/>
              </a:spcAft>
              <a:buFont typeface="Arial" panose="020B0604020202020204" pitchFamily="34" charset="0"/>
              <a:buChar char="•"/>
            </a:pPr>
            <a:r>
              <a:rPr lang="en-GB" sz="1800" b="1" dirty="0"/>
              <a:t>Roots in econometrics and quantitative social sciences </a:t>
            </a:r>
            <a:r>
              <a:rPr lang="en-GB" sz="1800" dirty="0"/>
              <a:t>(e.g., </a:t>
            </a:r>
            <a:r>
              <a:rPr lang="en-GB" sz="1800" dirty="0" err="1"/>
              <a:t>Imbens</a:t>
            </a:r>
            <a:r>
              <a:rPr lang="en-GB" sz="1800" dirty="0"/>
              <a:t>, Angrist)</a:t>
            </a:r>
            <a:br>
              <a:rPr lang="en-GB" sz="1800" dirty="0"/>
            </a:br>
            <a:r>
              <a:rPr lang="en-GB" sz="1800" dirty="0"/>
              <a:t>Developed to estimate causal effects when randomized trials were not feasible, particularly in policy and labour market evaluations from the 1970s onwards.</a:t>
            </a:r>
          </a:p>
          <a:p>
            <a:pPr marL="285750" indent="-285750">
              <a:spcAft>
                <a:spcPts val="1200"/>
              </a:spcAft>
              <a:buFont typeface="Arial" panose="020B0604020202020204" pitchFamily="34" charset="0"/>
              <a:buChar char="•"/>
            </a:pPr>
            <a:r>
              <a:rPr lang="en-GB" sz="1800" b="1" dirty="0"/>
              <a:t>Leverages natural or policy driven variation in the data</a:t>
            </a:r>
            <a:br>
              <a:rPr lang="en-GB" sz="1800" dirty="0"/>
            </a:br>
            <a:r>
              <a:rPr lang="en-GB" sz="1800" dirty="0"/>
              <a:t>Exploit quasi-random events such as policy changes, eligibility thresholds, or timing differences to mimic random assignment.</a:t>
            </a:r>
          </a:p>
          <a:p>
            <a:pPr marL="285750" indent="-285750">
              <a:spcAft>
                <a:spcPts val="1200"/>
              </a:spcAft>
              <a:buFont typeface="Arial" panose="020B0604020202020204" pitchFamily="34" charset="0"/>
              <a:buChar char="•"/>
            </a:pPr>
            <a:r>
              <a:rPr lang="en-GB" sz="1800" b="1" dirty="0"/>
              <a:t>Applicable in data limited settings</a:t>
            </a:r>
            <a:br>
              <a:rPr lang="en-GB" sz="1800" dirty="0"/>
            </a:br>
            <a:r>
              <a:rPr lang="en-GB" sz="1800" dirty="0"/>
              <a:t>Gained popularity because they required fewer individual level covariates or detailed confounder data than regression adjustment approaches.</a:t>
            </a:r>
          </a:p>
          <a:p>
            <a:pPr marL="285750" indent="-285750">
              <a:spcAft>
                <a:spcPts val="1200"/>
              </a:spcAft>
              <a:buFont typeface="Arial" panose="020B0604020202020204" pitchFamily="34" charset="0"/>
              <a:buChar char="•"/>
            </a:pPr>
            <a:r>
              <a:rPr lang="en-GB" sz="1800" b="1" dirty="0"/>
              <a:t>Shift in assumptions compared to RCTs and adjustment based methods</a:t>
            </a:r>
            <a:br>
              <a:rPr lang="en-GB" sz="1800" b="1" dirty="0"/>
            </a:br>
            <a:r>
              <a:rPr lang="en-GB" sz="1800" dirty="0"/>
              <a:t>Rather than aiming to adjusting for all confounding factors, these methods rely on external shocks or policy driven variation in the data that can approximate randomization.</a:t>
            </a:r>
          </a:p>
          <a:p>
            <a:pPr marL="285750" indent="-285750">
              <a:spcAft>
                <a:spcPts val="1200"/>
              </a:spcAft>
              <a:buFont typeface="Arial" panose="020B0604020202020204" pitchFamily="34" charset="0"/>
              <a:buChar char="•"/>
            </a:pPr>
            <a:r>
              <a:rPr lang="en-GB" sz="1800" b="1" dirty="0"/>
              <a:t>Universal assumptions to consider</a:t>
            </a:r>
            <a:br>
              <a:rPr lang="en-GB" sz="1800" dirty="0"/>
            </a:br>
            <a:r>
              <a:rPr lang="en-GB" sz="1800" dirty="0"/>
              <a:t>All methods assume the Stable Unit Treatment Value Assumption (SUTVA): </a:t>
            </a:r>
            <a:br>
              <a:rPr lang="en-GB" sz="1800" dirty="0"/>
            </a:br>
            <a:r>
              <a:rPr lang="en-GB" sz="1800" dirty="0"/>
              <a:t>i.e., no spillover effects between treatment groups and a consistently defined intervention</a:t>
            </a:r>
          </a:p>
        </p:txBody>
      </p:sp>
      <p:sp>
        <p:nvSpPr>
          <p:cNvPr id="17" name="Title 4">
            <a:extLst>
              <a:ext uri="{FF2B5EF4-FFF2-40B4-BE49-F238E27FC236}">
                <a16:creationId xmlns:a16="http://schemas.microsoft.com/office/drawing/2014/main" id="{3446448E-016B-0086-0C5C-D2DEA80C02B0}"/>
              </a:ext>
            </a:extLst>
          </p:cNvPr>
          <p:cNvSpPr>
            <a:spLocks noGrp="1"/>
          </p:cNvSpPr>
          <p:nvPr>
            <p:ph type="title"/>
          </p:nvPr>
        </p:nvSpPr>
        <p:spPr/>
        <p:txBody>
          <a:bodyPr/>
          <a:lstStyle/>
          <a:p>
            <a:r>
              <a:rPr lang="en-GB" dirty="0"/>
              <a:t>Overview of Quasi-Experimental Methods</a:t>
            </a:r>
            <a:endParaRPr lang="en-GB" spc="-40" dirty="0"/>
          </a:p>
        </p:txBody>
      </p:sp>
    </p:spTree>
    <p:extLst>
      <p:ext uri="{BB962C8B-B14F-4D97-AF65-F5344CB8AC3E}">
        <p14:creationId xmlns:p14="http://schemas.microsoft.com/office/powerpoint/2010/main" val="396948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DD2D3-816A-C0E0-276B-97CF1110C5E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0707E5-D0FE-7E50-C3C9-7F68DFDE9C98}"/>
              </a:ext>
            </a:extLst>
          </p:cNvPr>
          <p:cNvSpPr>
            <a:spLocks noGrp="1"/>
          </p:cNvSpPr>
          <p:nvPr>
            <p:ph idx="1"/>
          </p:nvPr>
        </p:nvSpPr>
        <p:spPr>
          <a:xfrm>
            <a:off x="432000" y="1518483"/>
            <a:ext cx="6474737" cy="4709516"/>
          </a:xfrm>
        </p:spPr>
        <p:txBody>
          <a:bodyPr>
            <a:normAutofit fontScale="92500"/>
          </a:bodyPr>
          <a:lstStyle/>
          <a:p>
            <a:r>
              <a:rPr lang="en-GB" sz="1600" b="1" dirty="0"/>
              <a:t>Overview</a:t>
            </a:r>
          </a:p>
          <a:p>
            <a:pPr marL="285750" indent="-285750">
              <a:buFont typeface="Arial" panose="020B0604020202020204" pitchFamily="34" charset="0"/>
              <a:buChar char="•"/>
            </a:pPr>
            <a:r>
              <a:rPr lang="en-GB" sz="1600" dirty="0"/>
              <a:t>One of the simplest and most popular QE methods.</a:t>
            </a:r>
          </a:p>
          <a:p>
            <a:pPr marL="285750" indent="-285750">
              <a:buFont typeface="Arial" panose="020B0604020202020204" pitchFamily="34" charset="0"/>
              <a:buChar char="•"/>
            </a:pPr>
            <a:r>
              <a:rPr lang="en-GB" sz="1600" dirty="0"/>
              <a:t>Compares changes in outcomes over time between a group exposed to an intervention (treatment) and a similar group not exposed (control).</a:t>
            </a:r>
          </a:p>
          <a:p>
            <a:pPr marL="285750" indent="-285750">
              <a:buFont typeface="Arial" panose="020B0604020202020204" pitchFamily="34" charset="0"/>
              <a:buChar char="•"/>
            </a:pPr>
            <a:r>
              <a:rPr lang="en-GB" sz="1600" dirty="0"/>
              <a:t>Grounded in the idea that if both groups would have followed parallel trends in the absence of the intervention, any divergence afterwards can be attributed to the intervention.</a:t>
            </a:r>
          </a:p>
          <a:p>
            <a:pPr>
              <a:spcBef>
                <a:spcPts val="600"/>
              </a:spcBef>
            </a:pPr>
            <a:r>
              <a:rPr lang="en-GB" sz="1600" b="1" dirty="0"/>
              <a:t>Key Assumption(s)</a:t>
            </a:r>
          </a:p>
          <a:p>
            <a:pPr marL="285750" indent="-285750">
              <a:buFont typeface="Arial" panose="020B0604020202020204" pitchFamily="34" charset="0"/>
              <a:buChar char="•"/>
            </a:pPr>
            <a:r>
              <a:rPr lang="en-GB" sz="1600" dirty="0"/>
              <a:t>In the absence of treatment, the treated group would have followed the same trend in outcomes as the control group (parallel trends assumption).</a:t>
            </a:r>
          </a:p>
          <a:p>
            <a:pPr>
              <a:spcBef>
                <a:spcPts val="600"/>
              </a:spcBef>
            </a:pPr>
            <a:r>
              <a:rPr lang="en-GB" sz="1600" b="1" dirty="0"/>
              <a:t>Relevant Situations</a:t>
            </a:r>
          </a:p>
          <a:p>
            <a:pPr marL="285750" indent="-285750">
              <a:buFont typeface="Arial" panose="020B0604020202020204" pitchFamily="34" charset="0"/>
              <a:buChar char="•"/>
            </a:pPr>
            <a:r>
              <a:rPr lang="en-GB" sz="1600" dirty="0"/>
              <a:t>When you have before-and-after data for both intervention and comparison groups (panel or repeated cross-sectional data).</a:t>
            </a:r>
          </a:p>
          <a:p>
            <a:pPr marL="285750" indent="-285750">
              <a:buFont typeface="Arial" panose="020B0604020202020204" pitchFamily="34" charset="0"/>
              <a:buChar char="•"/>
            </a:pPr>
            <a:r>
              <a:rPr lang="en-GB" sz="1600" dirty="0"/>
              <a:t>Commonly used to evaluate the rollout of new policy, service changes, or programme introductions that occur at a specific point in time.</a:t>
            </a:r>
          </a:p>
        </p:txBody>
      </p:sp>
      <p:sp>
        <p:nvSpPr>
          <p:cNvPr id="17" name="Title 4">
            <a:extLst>
              <a:ext uri="{FF2B5EF4-FFF2-40B4-BE49-F238E27FC236}">
                <a16:creationId xmlns:a16="http://schemas.microsoft.com/office/drawing/2014/main" id="{26A44A53-44C8-09C3-A4FE-99B79ACB1E3A}"/>
              </a:ext>
            </a:extLst>
          </p:cNvPr>
          <p:cNvSpPr>
            <a:spLocks noGrp="1"/>
          </p:cNvSpPr>
          <p:nvPr>
            <p:ph type="title"/>
          </p:nvPr>
        </p:nvSpPr>
        <p:spPr/>
        <p:txBody>
          <a:bodyPr/>
          <a:lstStyle/>
          <a:p>
            <a:r>
              <a:rPr lang="en-GB" dirty="0"/>
              <a:t>Difference-in-Differences</a:t>
            </a:r>
            <a:endParaRPr lang="en-GB" spc="-40" dirty="0"/>
          </a:p>
        </p:txBody>
      </p:sp>
      <p:sp>
        <p:nvSpPr>
          <p:cNvPr id="2" name="TextBox 1">
            <a:extLst>
              <a:ext uri="{FF2B5EF4-FFF2-40B4-BE49-F238E27FC236}">
                <a16:creationId xmlns:a16="http://schemas.microsoft.com/office/drawing/2014/main" id="{0D6FDCD5-6537-5D2B-514D-B507D3AFFB98}"/>
              </a:ext>
            </a:extLst>
          </p:cNvPr>
          <p:cNvSpPr txBox="1"/>
          <p:nvPr/>
        </p:nvSpPr>
        <p:spPr>
          <a:xfrm>
            <a:off x="7345981" y="5766334"/>
            <a:ext cx="4313966" cy="415498"/>
          </a:xfrm>
          <a:prstGeom prst="rect">
            <a:avLst/>
          </a:prstGeom>
          <a:noFill/>
        </p:spPr>
        <p:txBody>
          <a:bodyPr wrap="square" rtlCol="0">
            <a:spAutoFit/>
          </a:bodyPr>
          <a:lstStyle/>
          <a:p>
            <a:pPr algn="ctr"/>
            <a:r>
              <a:rPr lang="en-GB" sz="700" dirty="0"/>
              <a:t>Lovasi, G. (2016) </a:t>
            </a:r>
            <a:r>
              <a:rPr lang="en-GB" sz="700" i="1" dirty="0"/>
              <a:t>Difference-in-Difference Estimation</a:t>
            </a:r>
            <a:r>
              <a:rPr lang="en-GB" sz="700" dirty="0"/>
              <a:t>, </a:t>
            </a:r>
            <a:r>
              <a:rPr lang="en-GB" sz="700" i="1" dirty="0"/>
              <a:t>Columbia University Mailman School of Public Health</a:t>
            </a:r>
            <a:r>
              <a:rPr lang="en-GB" sz="700" dirty="0"/>
              <a:t>. Available at: </a:t>
            </a:r>
            <a:r>
              <a:rPr lang="en-GB" sz="700" dirty="0">
                <a:hlinkClick r:id="rId3"/>
              </a:rPr>
              <a:t>https://www.publichealth.columbia.edu/research/population-health-methods/difference-difference-estimation</a:t>
            </a:r>
            <a:r>
              <a:rPr lang="en-GB" sz="700" dirty="0"/>
              <a:t> (Accessed: October 14, 2025).</a:t>
            </a:r>
            <a:endParaRPr lang="en-GB" sz="700" dirty="0">
              <a:effectLst/>
            </a:endParaRPr>
          </a:p>
        </p:txBody>
      </p:sp>
      <p:pic>
        <p:nvPicPr>
          <p:cNvPr id="7" name="Picture 6" descr="A diagram of a different difference between a group and a group&#10;&#10;AI-generated content may be incorrect.">
            <a:extLst>
              <a:ext uri="{FF2B5EF4-FFF2-40B4-BE49-F238E27FC236}">
                <a16:creationId xmlns:a16="http://schemas.microsoft.com/office/drawing/2014/main" id="{FA85BD68-2B9C-0B75-6A34-31733B855573}"/>
              </a:ext>
            </a:extLst>
          </p:cNvPr>
          <p:cNvPicPr>
            <a:picLocks noChangeAspect="1"/>
          </p:cNvPicPr>
          <p:nvPr/>
        </p:nvPicPr>
        <p:blipFill>
          <a:blip r:embed="rId4"/>
          <a:stretch>
            <a:fillRect/>
          </a:stretch>
        </p:blipFill>
        <p:spPr>
          <a:xfrm>
            <a:off x="7462197" y="3503515"/>
            <a:ext cx="3914425" cy="2201864"/>
          </a:xfrm>
          <a:prstGeom prst="rect">
            <a:avLst/>
          </a:prstGeom>
        </p:spPr>
      </p:pic>
      <p:pic>
        <p:nvPicPr>
          <p:cNvPr id="9" name="Picture 8" descr="A diagram of a school year&#10;&#10;AI-generated content may be incorrect.">
            <a:extLst>
              <a:ext uri="{FF2B5EF4-FFF2-40B4-BE49-F238E27FC236}">
                <a16:creationId xmlns:a16="http://schemas.microsoft.com/office/drawing/2014/main" id="{D465FEBC-478C-6FBB-6685-189F434F157B}"/>
              </a:ext>
            </a:extLst>
          </p:cNvPr>
          <p:cNvPicPr>
            <a:picLocks noChangeAspect="1"/>
          </p:cNvPicPr>
          <p:nvPr/>
        </p:nvPicPr>
        <p:blipFill>
          <a:blip r:embed="rId5"/>
          <a:stretch>
            <a:fillRect/>
          </a:stretch>
        </p:blipFill>
        <p:spPr>
          <a:xfrm>
            <a:off x="7462197" y="706069"/>
            <a:ext cx="3912508" cy="2125796"/>
          </a:xfrm>
          <a:prstGeom prst="rect">
            <a:avLst/>
          </a:prstGeom>
        </p:spPr>
      </p:pic>
      <p:sp>
        <p:nvSpPr>
          <p:cNvPr id="10" name="TextBox 9">
            <a:extLst>
              <a:ext uri="{FF2B5EF4-FFF2-40B4-BE49-F238E27FC236}">
                <a16:creationId xmlns:a16="http://schemas.microsoft.com/office/drawing/2014/main" id="{33C9B893-5C4D-DC97-6880-2D3ECA495F3D}"/>
              </a:ext>
            </a:extLst>
          </p:cNvPr>
          <p:cNvSpPr txBox="1"/>
          <p:nvPr/>
        </p:nvSpPr>
        <p:spPr>
          <a:xfrm>
            <a:off x="7261468" y="2892820"/>
            <a:ext cx="4313966" cy="415498"/>
          </a:xfrm>
          <a:prstGeom prst="rect">
            <a:avLst/>
          </a:prstGeom>
          <a:noFill/>
        </p:spPr>
        <p:txBody>
          <a:bodyPr wrap="square" rtlCol="0">
            <a:spAutoFit/>
          </a:bodyPr>
          <a:lstStyle/>
          <a:p>
            <a:pPr algn="ctr"/>
            <a:r>
              <a:rPr lang="en-GB" sz="700" dirty="0"/>
              <a:t>Schwerdt, G. and </a:t>
            </a:r>
            <a:r>
              <a:rPr lang="en-GB" sz="700" dirty="0" err="1"/>
              <a:t>Woessmann</a:t>
            </a:r>
            <a:r>
              <a:rPr lang="en-GB" sz="700" dirty="0"/>
              <a:t>, L. (2020) “Chapter 1 - Empirical methods in the economics of education,” in S. Bradley and C. Green (eds.) </a:t>
            </a:r>
            <a:r>
              <a:rPr lang="en-GB" sz="700" i="1" dirty="0"/>
              <a:t>The Economics of Education (Second Edition)</a:t>
            </a:r>
            <a:r>
              <a:rPr lang="en-GB" sz="700" dirty="0"/>
              <a:t>. Academic Press, pp. 3–20. Available at: </a:t>
            </a:r>
            <a:r>
              <a:rPr lang="en-GB" sz="700" dirty="0">
                <a:hlinkClick r:id="rId6"/>
              </a:rPr>
              <a:t>https://doi.org/10.1016/B978-0-12-815391-8.00001-X</a:t>
            </a:r>
            <a:r>
              <a:rPr lang="en-GB" sz="700" dirty="0"/>
              <a:t>.</a:t>
            </a:r>
            <a:endParaRPr lang="en-GB" sz="700" dirty="0">
              <a:effectLst/>
            </a:endParaRPr>
          </a:p>
        </p:txBody>
      </p:sp>
    </p:spTree>
    <p:extLst>
      <p:ext uri="{BB962C8B-B14F-4D97-AF65-F5344CB8AC3E}">
        <p14:creationId xmlns:p14="http://schemas.microsoft.com/office/powerpoint/2010/main" val="303776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C2C18-F676-DC7C-FF80-9F88CACC1D4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79B35D1-0381-636A-7508-4E69371BA465}"/>
              </a:ext>
            </a:extLst>
          </p:cNvPr>
          <p:cNvSpPr>
            <a:spLocks noGrp="1"/>
          </p:cNvSpPr>
          <p:nvPr>
            <p:ph idx="1"/>
          </p:nvPr>
        </p:nvSpPr>
        <p:spPr>
          <a:xfrm>
            <a:off x="432000" y="1518483"/>
            <a:ext cx="6474737" cy="4709516"/>
          </a:xfrm>
        </p:spPr>
        <p:txBody>
          <a:bodyPr>
            <a:normAutofit/>
          </a:bodyPr>
          <a:lstStyle/>
          <a:p>
            <a:r>
              <a:rPr lang="en-GB" sz="1600" b="1" dirty="0"/>
              <a:t>Background</a:t>
            </a:r>
          </a:p>
          <a:p>
            <a:pPr marL="285750" indent="-285750">
              <a:buFont typeface="Arial" panose="020B0604020202020204" pitchFamily="34" charset="0"/>
              <a:buChar char="•"/>
            </a:pPr>
            <a:r>
              <a:rPr lang="en-GB" sz="1600" dirty="0"/>
              <a:t>“Transportation to primary care is a well-documented barrier for patients with Medicaid... Rideshare services, which offer greater convenience and lower cost, have been proposed as an alternative.”</a:t>
            </a:r>
            <a:endParaRPr lang="en-GB" sz="1600" b="1" dirty="0"/>
          </a:p>
          <a:p>
            <a:pPr>
              <a:spcBef>
                <a:spcPts val="600"/>
              </a:spcBef>
            </a:pPr>
            <a:r>
              <a:rPr lang="en-GB" sz="1600" b="1" dirty="0"/>
              <a:t>Design</a:t>
            </a:r>
          </a:p>
          <a:p>
            <a:pPr marL="285750" indent="-285750">
              <a:buFont typeface="Arial" panose="020B0604020202020204" pitchFamily="34" charset="0"/>
              <a:buChar char="•"/>
            </a:pPr>
            <a:r>
              <a:rPr lang="en-GB" sz="1600" dirty="0"/>
              <a:t>“In one of two similar practices [in West Philadelphia], all eligible Medicaid patients were offered rideshare-based transportation (“rideshare practice”).”</a:t>
            </a:r>
          </a:p>
          <a:p>
            <a:pPr>
              <a:spcBef>
                <a:spcPts val="600"/>
              </a:spcBef>
            </a:pPr>
            <a:r>
              <a:rPr lang="en-GB" sz="1600" b="1" dirty="0"/>
              <a:t>Results</a:t>
            </a:r>
          </a:p>
          <a:p>
            <a:pPr marL="285750" indent="-285750">
              <a:buFont typeface="Arial" panose="020B0604020202020204" pitchFamily="34" charset="0"/>
              <a:buChar char="•"/>
            </a:pPr>
            <a:r>
              <a:rPr lang="en-GB" sz="1600" dirty="0"/>
              <a:t>“The odds of showing up for an appointment before and after implementation of the intervention changed significantly by a factor of 2.57 (95% CI 1.10–6.00) more in the rideshare practice compared to the control practice.”</a:t>
            </a:r>
          </a:p>
          <a:p>
            <a:pPr marL="285750" indent="-285750">
              <a:buFont typeface="Arial" panose="020B0604020202020204" pitchFamily="34" charset="0"/>
              <a:buChar char="•"/>
            </a:pPr>
            <a:r>
              <a:rPr lang="en-GB" sz="1600" dirty="0"/>
              <a:t>Note that these results assume parallel trends</a:t>
            </a:r>
          </a:p>
        </p:txBody>
      </p:sp>
      <p:sp>
        <p:nvSpPr>
          <p:cNvPr id="17" name="Title 4">
            <a:extLst>
              <a:ext uri="{FF2B5EF4-FFF2-40B4-BE49-F238E27FC236}">
                <a16:creationId xmlns:a16="http://schemas.microsoft.com/office/drawing/2014/main" id="{DB571890-B1C7-45ED-C1BB-343BA3B95C10}"/>
              </a:ext>
            </a:extLst>
          </p:cNvPr>
          <p:cNvSpPr>
            <a:spLocks noGrp="1"/>
          </p:cNvSpPr>
          <p:nvPr>
            <p:ph type="title"/>
          </p:nvPr>
        </p:nvSpPr>
        <p:spPr/>
        <p:txBody>
          <a:bodyPr/>
          <a:lstStyle/>
          <a:p>
            <a:r>
              <a:rPr lang="en-GB" dirty="0" err="1"/>
              <a:t>DiD</a:t>
            </a:r>
            <a:r>
              <a:rPr lang="en-GB" dirty="0"/>
              <a:t> Ex.: Rideshare for Medicaid Patients</a:t>
            </a:r>
            <a:endParaRPr lang="en-GB" spc="-40" dirty="0"/>
          </a:p>
        </p:txBody>
      </p:sp>
      <p:pic>
        <p:nvPicPr>
          <p:cNvPr id="4" name="Picture 3">
            <a:extLst>
              <a:ext uri="{FF2B5EF4-FFF2-40B4-BE49-F238E27FC236}">
                <a16:creationId xmlns:a16="http://schemas.microsoft.com/office/drawing/2014/main" id="{2BE34703-5C08-46B2-66E4-27B988EE6632}"/>
              </a:ext>
            </a:extLst>
          </p:cNvPr>
          <p:cNvPicPr>
            <a:picLocks noChangeAspect="1"/>
          </p:cNvPicPr>
          <p:nvPr/>
        </p:nvPicPr>
        <p:blipFill>
          <a:blip r:embed="rId3"/>
          <a:stretch>
            <a:fillRect/>
          </a:stretch>
        </p:blipFill>
        <p:spPr>
          <a:xfrm>
            <a:off x="7408032" y="1924883"/>
            <a:ext cx="4070690" cy="3008234"/>
          </a:xfrm>
          <a:prstGeom prst="rect">
            <a:avLst/>
          </a:prstGeom>
        </p:spPr>
      </p:pic>
      <p:sp>
        <p:nvSpPr>
          <p:cNvPr id="6" name="TextBox 5">
            <a:extLst>
              <a:ext uri="{FF2B5EF4-FFF2-40B4-BE49-F238E27FC236}">
                <a16:creationId xmlns:a16="http://schemas.microsoft.com/office/drawing/2014/main" id="{9C9FB992-4931-2ACD-3214-47702CADC381}"/>
              </a:ext>
            </a:extLst>
          </p:cNvPr>
          <p:cNvSpPr txBox="1"/>
          <p:nvPr/>
        </p:nvSpPr>
        <p:spPr>
          <a:xfrm>
            <a:off x="7286394" y="5034099"/>
            <a:ext cx="4313966" cy="584775"/>
          </a:xfrm>
          <a:prstGeom prst="rect">
            <a:avLst/>
          </a:prstGeom>
          <a:noFill/>
        </p:spPr>
        <p:txBody>
          <a:bodyPr wrap="square" rtlCol="0">
            <a:spAutoFit/>
          </a:bodyPr>
          <a:lstStyle/>
          <a:p>
            <a:pPr algn="ctr"/>
            <a:r>
              <a:rPr lang="en-GB" sz="800" dirty="0" err="1"/>
              <a:t>Chaiyachati</a:t>
            </a:r>
            <a:r>
              <a:rPr lang="en-GB" sz="800" dirty="0"/>
              <a:t>, K.H. </a:t>
            </a:r>
            <a:r>
              <a:rPr lang="en-GB" sz="800" i="1" dirty="0"/>
              <a:t>et al.</a:t>
            </a:r>
            <a:r>
              <a:rPr lang="en-GB" sz="800" dirty="0"/>
              <a:t> (2018) “Rideshare-Based Medical Transportation for Medicaid Patients and Primary Care Show Rates: A Difference-in-Difference Analysis of a Pilot Program,” </a:t>
            </a:r>
            <a:r>
              <a:rPr lang="en-GB" sz="800" i="1" dirty="0"/>
              <a:t>Journal of General Internal Medicine</a:t>
            </a:r>
            <a:r>
              <a:rPr lang="en-GB" sz="800" dirty="0"/>
              <a:t>, 33(6), pp. 863–868. Available at: </a:t>
            </a:r>
            <a:r>
              <a:rPr lang="en-GB" sz="800" dirty="0">
                <a:hlinkClick r:id="rId4"/>
              </a:rPr>
              <a:t>https://doi.org/10.1007/s11606-018-4306-0</a:t>
            </a:r>
            <a:r>
              <a:rPr lang="en-GB" sz="800" dirty="0"/>
              <a:t>.</a:t>
            </a:r>
            <a:endParaRPr lang="en-GB" sz="800" dirty="0">
              <a:effectLst/>
            </a:endParaRPr>
          </a:p>
        </p:txBody>
      </p:sp>
    </p:spTree>
    <p:extLst>
      <p:ext uri="{BB962C8B-B14F-4D97-AF65-F5344CB8AC3E}">
        <p14:creationId xmlns:p14="http://schemas.microsoft.com/office/powerpoint/2010/main" val="241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444C6-A1CE-55DD-F718-3BC5A38A123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8EA978-1CB2-F440-AC27-7AB2187966DF}"/>
              </a:ext>
            </a:extLst>
          </p:cNvPr>
          <p:cNvSpPr>
            <a:spLocks noGrp="1"/>
          </p:cNvSpPr>
          <p:nvPr>
            <p:ph idx="1"/>
          </p:nvPr>
        </p:nvSpPr>
        <p:spPr>
          <a:xfrm>
            <a:off x="432000" y="1518483"/>
            <a:ext cx="6474737" cy="4709516"/>
          </a:xfrm>
        </p:spPr>
        <p:txBody>
          <a:bodyPr>
            <a:normAutofit/>
          </a:bodyPr>
          <a:lstStyle/>
          <a:p>
            <a:r>
              <a:rPr lang="en-GB" sz="1200" b="1" dirty="0"/>
              <a:t>Overview</a:t>
            </a:r>
          </a:p>
          <a:p>
            <a:pPr marL="285750" indent="-285750">
              <a:buFont typeface="Arial" panose="020B0604020202020204" pitchFamily="34" charset="0"/>
              <a:buChar char="•"/>
            </a:pPr>
            <a:r>
              <a:rPr lang="en-GB" sz="1200" dirty="0"/>
              <a:t>A widely used method to evaluate interventions introduced at a clearly defined point in time, and often in the absence of a comparator group.</a:t>
            </a:r>
          </a:p>
          <a:p>
            <a:pPr marL="285750" indent="-285750">
              <a:buFont typeface="Arial" panose="020B0604020202020204" pitchFamily="34" charset="0"/>
              <a:buChar char="•"/>
            </a:pPr>
            <a:r>
              <a:rPr lang="en-GB" sz="1200" dirty="0"/>
              <a:t>Uses a continuous sequence of outcome data (e.g., monthly admissions, prescribing rates) to establish a pre-intervention trend, then assesses whether that trend changes after the intervention.</a:t>
            </a:r>
          </a:p>
          <a:p>
            <a:pPr marL="285750" indent="-285750">
              <a:buFont typeface="Arial" panose="020B0604020202020204" pitchFamily="34" charset="0"/>
              <a:buChar char="•"/>
            </a:pPr>
            <a:r>
              <a:rPr lang="en-GB" sz="1200" dirty="0"/>
              <a:t>The pre-intervention trend provides the counterfactual: what would have happened had the intervention not occurred.</a:t>
            </a:r>
          </a:p>
          <a:p>
            <a:pPr marL="285750" indent="-285750">
              <a:buFont typeface="Arial" panose="020B0604020202020204" pitchFamily="34" charset="0"/>
              <a:buChar char="•"/>
            </a:pPr>
            <a:r>
              <a:rPr lang="en-GB" sz="1200" dirty="0"/>
              <a:t>Seasonality and other external shocks (e.g., industrial action) can be controlled for.</a:t>
            </a:r>
          </a:p>
          <a:p>
            <a:pPr>
              <a:spcBef>
                <a:spcPts val="600"/>
              </a:spcBef>
            </a:pPr>
            <a:r>
              <a:rPr lang="en-GB" sz="1200" b="1" dirty="0"/>
              <a:t>Key Assumption(s)</a:t>
            </a:r>
          </a:p>
          <a:p>
            <a:pPr marL="285750" indent="-285750">
              <a:buFont typeface="Arial" panose="020B0604020202020204" pitchFamily="34" charset="0"/>
              <a:buChar char="•"/>
            </a:pPr>
            <a:r>
              <a:rPr lang="en-GB" sz="1200" dirty="0"/>
              <a:t>In the absence of the intervention, the underlying trend would have continued unchanged.</a:t>
            </a:r>
          </a:p>
          <a:p>
            <a:pPr marL="285750" indent="-285750">
              <a:buFont typeface="Arial" panose="020B0604020202020204" pitchFamily="34" charset="0"/>
              <a:buChar char="•"/>
            </a:pPr>
            <a:r>
              <a:rPr lang="en-GB" sz="1200" dirty="0"/>
              <a:t>No other time-varying confounders or concurrent events occurred at the same time which could explain the observed change.</a:t>
            </a:r>
          </a:p>
          <a:p>
            <a:pPr marL="285750" indent="-285750">
              <a:buFont typeface="Arial" panose="020B0604020202020204" pitchFamily="34" charset="0"/>
              <a:buChar char="•"/>
            </a:pPr>
            <a:r>
              <a:rPr lang="en-GB" sz="1200" dirty="0"/>
              <a:t>Data are collected at regular intervals with enough time points before and after the intervention to detect trend shifts.</a:t>
            </a:r>
          </a:p>
          <a:p>
            <a:pPr>
              <a:spcBef>
                <a:spcPts val="600"/>
              </a:spcBef>
            </a:pPr>
            <a:r>
              <a:rPr lang="en-GB" sz="1200" b="1" dirty="0"/>
              <a:t>Relevant Situations</a:t>
            </a:r>
          </a:p>
          <a:p>
            <a:pPr marL="285750" indent="-285750">
              <a:buFont typeface="Arial" panose="020B0604020202020204" pitchFamily="34" charset="0"/>
              <a:buChar char="•"/>
            </a:pPr>
            <a:r>
              <a:rPr lang="en-GB" sz="1200" dirty="0"/>
              <a:t>Evaluating system wide or national policies applied to all populations at once (e.g. smoking bans, vaccine introductions, clinical guidance changes), where no clear control group exists.</a:t>
            </a:r>
          </a:p>
          <a:p>
            <a:pPr marL="285750" indent="-285750">
              <a:buFont typeface="Arial" panose="020B0604020202020204" pitchFamily="34" charset="0"/>
              <a:buChar char="•"/>
            </a:pPr>
            <a:r>
              <a:rPr lang="en-GB" sz="1200" dirty="0"/>
              <a:t>When routinely collected data (e.g. electronic health records) are available at regular intervals.</a:t>
            </a:r>
          </a:p>
        </p:txBody>
      </p:sp>
      <p:sp>
        <p:nvSpPr>
          <p:cNvPr id="17" name="Title 4">
            <a:extLst>
              <a:ext uri="{FF2B5EF4-FFF2-40B4-BE49-F238E27FC236}">
                <a16:creationId xmlns:a16="http://schemas.microsoft.com/office/drawing/2014/main" id="{C94BE3D6-FA5B-8043-4EF2-8F2AC79CC1B2}"/>
              </a:ext>
            </a:extLst>
          </p:cNvPr>
          <p:cNvSpPr>
            <a:spLocks noGrp="1"/>
          </p:cNvSpPr>
          <p:nvPr>
            <p:ph type="title"/>
          </p:nvPr>
        </p:nvSpPr>
        <p:spPr/>
        <p:txBody>
          <a:bodyPr/>
          <a:lstStyle/>
          <a:p>
            <a:r>
              <a:rPr lang="en-GB" dirty="0"/>
              <a:t>Interrupted Time Series</a:t>
            </a:r>
            <a:endParaRPr lang="en-GB" spc="-40" dirty="0"/>
          </a:p>
        </p:txBody>
      </p:sp>
      <p:sp>
        <p:nvSpPr>
          <p:cNvPr id="2" name="TextBox 1">
            <a:extLst>
              <a:ext uri="{FF2B5EF4-FFF2-40B4-BE49-F238E27FC236}">
                <a16:creationId xmlns:a16="http://schemas.microsoft.com/office/drawing/2014/main" id="{741EDAE3-56D5-49CD-E000-AB6F327C527E}"/>
              </a:ext>
            </a:extLst>
          </p:cNvPr>
          <p:cNvSpPr txBox="1"/>
          <p:nvPr/>
        </p:nvSpPr>
        <p:spPr>
          <a:xfrm>
            <a:off x="7345981" y="4828477"/>
            <a:ext cx="4313966" cy="461665"/>
          </a:xfrm>
          <a:prstGeom prst="rect">
            <a:avLst/>
          </a:prstGeom>
          <a:noFill/>
        </p:spPr>
        <p:txBody>
          <a:bodyPr wrap="square" rtlCol="0">
            <a:spAutoFit/>
          </a:bodyPr>
          <a:lstStyle/>
          <a:p>
            <a:pPr algn="ctr"/>
            <a:r>
              <a:rPr lang="en-GB" sz="800" dirty="0"/>
              <a:t>Turner, S.L. </a:t>
            </a:r>
            <a:r>
              <a:rPr lang="en-GB" sz="800" i="1" dirty="0"/>
              <a:t>et al.</a:t>
            </a:r>
            <a:r>
              <a:rPr lang="en-GB" sz="800" dirty="0"/>
              <a:t> (2021) “Comparison of six statistical methods for interrupted time series studies: empirical evaluation of 190 published series,” </a:t>
            </a:r>
            <a:r>
              <a:rPr lang="en-GB" sz="800" i="1" dirty="0"/>
              <a:t>BMC Medical Research Methodology</a:t>
            </a:r>
            <a:r>
              <a:rPr lang="en-GB" sz="800" dirty="0"/>
              <a:t>, 21(1), p. 134. Available at: </a:t>
            </a:r>
            <a:r>
              <a:rPr lang="en-GB" sz="800" dirty="0">
                <a:hlinkClick r:id="rId3"/>
              </a:rPr>
              <a:t>https://doi.org/10.1186/s12874-021-01306-w</a:t>
            </a:r>
            <a:r>
              <a:rPr lang="en-GB" sz="800" dirty="0"/>
              <a:t>.</a:t>
            </a:r>
            <a:endParaRPr lang="en-GB" sz="800" dirty="0">
              <a:effectLst/>
            </a:endParaRPr>
          </a:p>
        </p:txBody>
      </p:sp>
      <p:pic>
        <p:nvPicPr>
          <p:cNvPr id="5122" name="Picture 2" descr="Fig. 1">
            <a:extLst>
              <a:ext uri="{FF2B5EF4-FFF2-40B4-BE49-F238E27FC236}">
                <a16:creationId xmlns:a16="http://schemas.microsoft.com/office/drawing/2014/main" id="{B63C420F-6B73-AEB9-2D5B-59EB21CAD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5981" y="1870460"/>
            <a:ext cx="4310210" cy="27758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41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B94ED-4F90-DE4E-6A42-5953A3A037D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B65BAE3-4935-3522-7952-510324CC8DB4}"/>
              </a:ext>
            </a:extLst>
          </p:cNvPr>
          <p:cNvSpPr>
            <a:spLocks noGrp="1"/>
          </p:cNvSpPr>
          <p:nvPr>
            <p:ph idx="1"/>
          </p:nvPr>
        </p:nvSpPr>
        <p:spPr>
          <a:xfrm>
            <a:off x="432000" y="1518483"/>
            <a:ext cx="6474737" cy="4709516"/>
          </a:xfrm>
        </p:spPr>
        <p:txBody>
          <a:bodyPr>
            <a:normAutofit/>
          </a:bodyPr>
          <a:lstStyle/>
          <a:p>
            <a:r>
              <a:rPr lang="en-GB" sz="1600" b="1" dirty="0"/>
              <a:t>Background</a:t>
            </a:r>
          </a:p>
          <a:p>
            <a:pPr marL="285750" indent="-285750">
              <a:buFont typeface="Arial" panose="020B0604020202020204" pitchFamily="34" charset="0"/>
              <a:buChar char="•"/>
            </a:pPr>
            <a:r>
              <a:rPr lang="en-GB" sz="1600" dirty="0"/>
              <a:t>“In April 2018, the UK government implemented a levy on soft drinks importers and manufacturers… The stated aim was to encourage manufacturers to reduce sugar and portion sizes.”</a:t>
            </a:r>
            <a:endParaRPr lang="en-GB" sz="1600" b="1" dirty="0"/>
          </a:p>
          <a:p>
            <a:pPr>
              <a:spcBef>
                <a:spcPts val="600"/>
              </a:spcBef>
            </a:pPr>
            <a:r>
              <a:rPr lang="en-GB" sz="1600" b="1" dirty="0"/>
              <a:t>Design</a:t>
            </a:r>
          </a:p>
          <a:p>
            <a:pPr marL="285750" indent="-285750">
              <a:buFont typeface="Arial" panose="020B0604020202020204" pitchFamily="34" charset="0"/>
              <a:buChar char="•"/>
            </a:pPr>
            <a:r>
              <a:rPr lang="en-GB" sz="1600" dirty="0"/>
              <a:t>“Product data from 30 November 2017 to 14 March 2020 from one major UK retail supermarket were analysed (112,452 observations, 126 weekly time points). We used interrupted time series analysis, to assess the impact of the soft-drink industry levy (SDIL) on levy-eligible soft drinks”</a:t>
            </a:r>
          </a:p>
          <a:p>
            <a:pPr>
              <a:spcBef>
                <a:spcPts val="600"/>
              </a:spcBef>
            </a:pPr>
            <a:r>
              <a:rPr lang="en-GB" sz="1600" b="1" dirty="0"/>
              <a:t>Results</a:t>
            </a:r>
          </a:p>
          <a:p>
            <a:pPr marL="285750" indent="-285750">
              <a:buFont typeface="Arial" panose="020B0604020202020204" pitchFamily="34" charset="0"/>
              <a:buChar char="•"/>
            </a:pPr>
            <a:r>
              <a:rPr lang="en-GB" sz="1600" dirty="0"/>
              <a:t>“At the point of implementation of the SDIL (April 2018) there was a step change in the proportion of eligible drinks with sugar content below the SDIL levy threshold (5g per 100ml) (+0.08, 95%CI: +0.04, +0.12), with a similar sized decrease in the proportion in the highest levy category (&gt; = 8g sugar per 100ml) (-0.06, 95%CI: -0.10, -0.03).”</a:t>
            </a:r>
          </a:p>
        </p:txBody>
      </p:sp>
      <p:sp>
        <p:nvSpPr>
          <p:cNvPr id="17" name="Title 4">
            <a:extLst>
              <a:ext uri="{FF2B5EF4-FFF2-40B4-BE49-F238E27FC236}">
                <a16:creationId xmlns:a16="http://schemas.microsoft.com/office/drawing/2014/main" id="{036FDA00-1472-1B25-DB4B-7C6DABD49928}"/>
              </a:ext>
            </a:extLst>
          </p:cNvPr>
          <p:cNvSpPr>
            <a:spLocks noGrp="1"/>
          </p:cNvSpPr>
          <p:nvPr>
            <p:ph type="title"/>
          </p:nvPr>
        </p:nvSpPr>
        <p:spPr/>
        <p:txBody>
          <a:bodyPr/>
          <a:lstStyle/>
          <a:p>
            <a:r>
              <a:rPr lang="en-GB" dirty="0"/>
              <a:t>ITS Ex.: UK Soft Drink Industry Levy</a:t>
            </a:r>
            <a:endParaRPr lang="en-GB" spc="-40" dirty="0"/>
          </a:p>
        </p:txBody>
      </p:sp>
      <p:sp>
        <p:nvSpPr>
          <p:cNvPr id="6" name="TextBox 5">
            <a:extLst>
              <a:ext uri="{FF2B5EF4-FFF2-40B4-BE49-F238E27FC236}">
                <a16:creationId xmlns:a16="http://schemas.microsoft.com/office/drawing/2014/main" id="{A0A55ED2-73B6-BB1A-9D8C-19D458D1A507}"/>
              </a:ext>
            </a:extLst>
          </p:cNvPr>
          <p:cNvSpPr txBox="1"/>
          <p:nvPr/>
        </p:nvSpPr>
        <p:spPr>
          <a:xfrm>
            <a:off x="7286393" y="5188755"/>
            <a:ext cx="4313966" cy="584775"/>
          </a:xfrm>
          <a:prstGeom prst="rect">
            <a:avLst/>
          </a:prstGeom>
          <a:noFill/>
        </p:spPr>
        <p:txBody>
          <a:bodyPr wrap="square" rtlCol="0">
            <a:spAutoFit/>
          </a:bodyPr>
          <a:lstStyle/>
          <a:p>
            <a:pPr algn="ctr"/>
            <a:r>
              <a:rPr lang="en-GB" sz="800" dirty="0"/>
              <a:t>Luick, M. </a:t>
            </a:r>
            <a:r>
              <a:rPr lang="en-GB" sz="800" i="1" dirty="0"/>
              <a:t>et al.</a:t>
            </a:r>
            <a:r>
              <a:rPr lang="en-GB" sz="800" dirty="0"/>
              <a:t> (2024) “The impact of the UK soft drink industry levy on the soft drink marketplace, 2017–2020: An interrupted time series analysis with comparator series,” </a:t>
            </a:r>
            <a:r>
              <a:rPr lang="en-GB" sz="800" i="1" dirty="0"/>
              <a:t>PLOS ONE</a:t>
            </a:r>
            <a:r>
              <a:rPr lang="en-GB" sz="800" dirty="0"/>
              <a:t>, 19(6), p. e0301890. Available at: </a:t>
            </a:r>
            <a:r>
              <a:rPr lang="en-GB" sz="800" dirty="0">
                <a:hlinkClick r:id="rId3"/>
              </a:rPr>
              <a:t>https://doi.org/10.1371/journal.pone.0301890</a:t>
            </a:r>
            <a:r>
              <a:rPr lang="en-GB" sz="800" dirty="0"/>
              <a:t>.</a:t>
            </a:r>
            <a:endParaRPr lang="en-GB" sz="800" dirty="0">
              <a:effectLst/>
            </a:endParaRPr>
          </a:p>
        </p:txBody>
      </p:sp>
      <p:pic>
        <p:nvPicPr>
          <p:cNvPr id="3" name="Picture 2" descr="A close-up of a graph&#10;&#10;AI-generated content may be incorrect.">
            <a:extLst>
              <a:ext uri="{FF2B5EF4-FFF2-40B4-BE49-F238E27FC236}">
                <a16:creationId xmlns:a16="http://schemas.microsoft.com/office/drawing/2014/main" id="{53D3CCAD-B106-306C-D280-96FF6A560C5C}"/>
              </a:ext>
            </a:extLst>
          </p:cNvPr>
          <p:cNvPicPr>
            <a:picLocks noChangeAspect="1"/>
          </p:cNvPicPr>
          <p:nvPr/>
        </p:nvPicPr>
        <p:blipFill>
          <a:blip r:embed="rId4"/>
          <a:srcRect l="1318" t="5114" r="52518"/>
          <a:stretch>
            <a:fillRect/>
          </a:stretch>
        </p:blipFill>
        <p:spPr>
          <a:xfrm>
            <a:off x="7478119" y="1669245"/>
            <a:ext cx="3930515" cy="3364854"/>
          </a:xfrm>
          <a:prstGeom prst="rect">
            <a:avLst/>
          </a:prstGeom>
        </p:spPr>
      </p:pic>
    </p:spTree>
    <p:extLst>
      <p:ext uri="{BB962C8B-B14F-4D97-AF65-F5344CB8AC3E}">
        <p14:creationId xmlns:p14="http://schemas.microsoft.com/office/powerpoint/2010/main" val="225119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D8CC1-97C7-C99B-B0BC-8DFE678CDA5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9997136-B582-E979-3D80-A28E3FDFB984}"/>
              </a:ext>
            </a:extLst>
          </p:cNvPr>
          <p:cNvSpPr>
            <a:spLocks noGrp="1"/>
          </p:cNvSpPr>
          <p:nvPr>
            <p:ph idx="1"/>
          </p:nvPr>
        </p:nvSpPr>
        <p:spPr>
          <a:xfrm>
            <a:off x="432000" y="1518483"/>
            <a:ext cx="6474737" cy="4709516"/>
          </a:xfrm>
        </p:spPr>
        <p:txBody>
          <a:bodyPr>
            <a:normAutofit fontScale="92500" lnSpcReduction="20000"/>
          </a:bodyPr>
          <a:lstStyle/>
          <a:p>
            <a:r>
              <a:rPr lang="en-GB" sz="1400" b="1" dirty="0"/>
              <a:t>Overview</a:t>
            </a:r>
          </a:p>
          <a:p>
            <a:pPr marL="285750" indent="-285750">
              <a:buFont typeface="Arial" panose="020B0604020202020204" pitchFamily="34" charset="0"/>
              <a:buChar char="•"/>
            </a:pPr>
            <a:r>
              <a:rPr lang="en-GB" sz="1400" dirty="0"/>
              <a:t>Extension of the standard Interrupted Time Series (ITS) design.</a:t>
            </a:r>
          </a:p>
          <a:p>
            <a:pPr marL="285750" indent="-285750">
              <a:buFont typeface="Arial" panose="020B0604020202020204" pitchFamily="34" charset="0"/>
              <a:buChar char="•"/>
            </a:pPr>
            <a:r>
              <a:rPr lang="en-GB" sz="1400" dirty="0"/>
              <a:t>Combines before after comparisons within a population (as in ITS) with a control series not exposed to the intervention (as in </a:t>
            </a:r>
            <a:r>
              <a:rPr lang="en-GB" sz="1400" dirty="0" err="1"/>
              <a:t>DiD</a:t>
            </a:r>
            <a:r>
              <a:rPr lang="en-GB" sz="1400" dirty="0"/>
              <a:t>).</a:t>
            </a:r>
          </a:p>
          <a:p>
            <a:pPr marL="285750" indent="-285750">
              <a:buFont typeface="Arial" panose="020B0604020202020204" pitchFamily="34" charset="0"/>
              <a:buChar char="•"/>
            </a:pPr>
            <a:r>
              <a:rPr lang="en-GB" sz="1400" dirty="0"/>
              <a:t>Strengthens causal inference by distinguishing intervention effects from concurrent interventions or other external shocks and time-varying confounders.</a:t>
            </a:r>
          </a:p>
          <a:p>
            <a:pPr marL="285750" indent="-285750">
              <a:buFont typeface="Arial" panose="020B0604020202020204" pitchFamily="34" charset="0"/>
              <a:buChar char="•"/>
            </a:pPr>
            <a:r>
              <a:rPr lang="en-GB" sz="1400" dirty="0"/>
              <a:t>Note that </a:t>
            </a:r>
            <a:r>
              <a:rPr lang="en-GB" sz="1400" dirty="0" err="1"/>
              <a:t>DiD</a:t>
            </a:r>
            <a:r>
              <a:rPr lang="en-GB" sz="1400" dirty="0"/>
              <a:t> estimates a single post-intervention change between groups, while CITS models both the immediate change and the ongoing trend, showing how outcomes continue to evolve over time.</a:t>
            </a:r>
          </a:p>
          <a:p>
            <a:pPr>
              <a:spcBef>
                <a:spcPts val="600"/>
              </a:spcBef>
            </a:pPr>
            <a:r>
              <a:rPr lang="en-GB" sz="1400" b="1" dirty="0"/>
              <a:t>Key Assumption(s)</a:t>
            </a:r>
          </a:p>
          <a:p>
            <a:pPr marL="285750" indent="-285750">
              <a:buFont typeface="Arial" panose="020B0604020202020204" pitchFamily="34" charset="0"/>
              <a:buChar char="•"/>
            </a:pPr>
            <a:r>
              <a:rPr lang="en-GB" sz="1400" dirty="0"/>
              <a:t>Same as standard ITS designs.</a:t>
            </a:r>
          </a:p>
          <a:p>
            <a:pPr marL="285750" indent="-285750">
              <a:buFont typeface="Arial" panose="020B0604020202020204" pitchFamily="34" charset="0"/>
              <a:buChar char="•"/>
            </a:pPr>
            <a:r>
              <a:rPr lang="en-GB" sz="1400" dirty="0"/>
              <a:t>Additionally assumes parallel pre-intervention trends between series and that the control group shares similar characteristics to the treatment group.</a:t>
            </a:r>
          </a:p>
          <a:p>
            <a:pPr marL="285750" indent="-285750">
              <a:buFont typeface="Arial" panose="020B0604020202020204" pitchFamily="34" charset="0"/>
              <a:buChar char="•"/>
            </a:pPr>
            <a:r>
              <a:rPr lang="en-GB" sz="1400" dirty="0"/>
              <a:t>The outcome measure should change only in the treatment group and not in the control group (fig a is ideal, fig b indicates that the change is due to another event or intervention)</a:t>
            </a:r>
          </a:p>
          <a:p>
            <a:pPr>
              <a:spcBef>
                <a:spcPts val="600"/>
              </a:spcBef>
            </a:pPr>
            <a:r>
              <a:rPr lang="en-GB" sz="1400" b="1" dirty="0"/>
              <a:t>Relevant Situations</a:t>
            </a:r>
          </a:p>
          <a:p>
            <a:pPr marL="285750" indent="-285750">
              <a:buFont typeface="Arial" panose="020B0604020202020204" pitchFamily="34" charset="0"/>
              <a:buChar char="•"/>
            </a:pPr>
            <a:r>
              <a:rPr lang="en-GB" sz="1400" dirty="0"/>
              <a:t>Cross-region or cross-country comparisons of nationally implemented interventions (e.g., comparison of North Central and North East London).</a:t>
            </a:r>
          </a:p>
          <a:p>
            <a:pPr marL="285750" indent="-285750">
              <a:buFont typeface="Arial" panose="020B0604020202020204" pitchFamily="34" charset="0"/>
              <a:buChar char="•"/>
            </a:pPr>
            <a:r>
              <a:rPr lang="en-GB" sz="1400" dirty="0"/>
              <a:t>Requires high quality time series data for a sustained period of time for two groups/locations, which may be challenging to obtain.</a:t>
            </a:r>
          </a:p>
        </p:txBody>
      </p:sp>
      <p:sp>
        <p:nvSpPr>
          <p:cNvPr id="17" name="Title 4">
            <a:extLst>
              <a:ext uri="{FF2B5EF4-FFF2-40B4-BE49-F238E27FC236}">
                <a16:creationId xmlns:a16="http://schemas.microsoft.com/office/drawing/2014/main" id="{319D3DBB-A03B-1015-6987-DB3B3E0C0A33}"/>
              </a:ext>
            </a:extLst>
          </p:cNvPr>
          <p:cNvSpPr>
            <a:spLocks noGrp="1"/>
          </p:cNvSpPr>
          <p:nvPr>
            <p:ph type="title"/>
          </p:nvPr>
        </p:nvSpPr>
        <p:spPr/>
        <p:txBody>
          <a:bodyPr/>
          <a:lstStyle/>
          <a:p>
            <a:r>
              <a:rPr lang="en-GB" dirty="0"/>
              <a:t>Controlled Interrupted Time Series</a:t>
            </a:r>
            <a:endParaRPr lang="en-GB" spc="-40" dirty="0"/>
          </a:p>
        </p:txBody>
      </p:sp>
      <p:sp>
        <p:nvSpPr>
          <p:cNvPr id="2" name="TextBox 1">
            <a:extLst>
              <a:ext uri="{FF2B5EF4-FFF2-40B4-BE49-F238E27FC236}">
                <a16:creationId xmlns:a16="http://schemas.microsoft.com/office/drawing/2014/main" id="{138883B8-794F-F6AA-A494-D98270EE9AAF}"/>
              </a:ext>
            </a:extLst>
          </p:cNvPr>
          <p:cNvSpPr txBox="1"/>
          <p:nvPr/>
        </p:nvSpPr>
        <p:spPr>
          <a:xfrm>
            <a:off x="7341337" y="2812787"/>
            <a:ext cx="4313966" cy="415498"/>
          </a:xfrm>
          <a:prstGeom prst="rect">
            <a:avLst/>
          </a:prstGeom>
          <a:noFill/>
        </p:spPr>
        <p:txBody>
          <a:bodyPr wrap="square" rtlCol="0">
            <a:spAutoFit/>
          </a:bodyPr>
          <a:lstStyle/>
          <a:p>
            <a:pPr algn="ctr"/>
            <a:r>
              <a:rPr lang="en-GB" sz="700" dirty="0"/>
              <a:t>Turner, S.L. </a:t>
            </a:r>
            <a:r>
              <a:rPr lang="en-GB" sz="700" i="1" dirty="0"/>
              <a:t>et al.</a:t>
            </a:r>
            <a:r>
              <a:rPr lang="en-GB" sz="700" dirty="0"/>
              <a:t> (2021) “Comparison of six statistical methods for interrupted time series studies: empirical evaluation of 190 published series,” </a:t>
            </a:r>
            <a:r>
              <a:rPr lang="en-GB" sz="700" i="1" dirty="0"/>
              <a:t>BMC Medical Research Methodology</a:t>
            </a:r>
            <a:r>
              <a:rPr lang="en-GB" sz="700" dirty="0"/>
              <a:t>, 21(1), p. 134. Available at: </a:t>
            </a:r>
            <a:r>
              <a:rPr lang="en-GB" sz="700" dirty="0">
                <a:hlinkClick r:id="rId3"/>
              </a:rPr>
              <a:t>https://doi.org/10.1186/s12874-021-01306-w</a:t>
            </a:r>
            <a:r>
              <a:rPr lang="en-GB" sz="700" dirty="0"/>
              <a:t>.</a:t>
            </a:r>
            <a:endParaRPr lang="en-GB" sz="700" dirty="0">
              <a:effectLst/>
            </a:endParaRPr>
          </a:p>
        </p:txBody>
      </p:sp>
      <p:pic>
        <p:nvPicPr>
          <p:cNvPr id="4" name="New picture">
            <a:extLst>
              <a:ext uri="{FF2B5EF4-FFF2-40B4-BE49-F238E27FC236}">
                <a16:creationId xmlns:a16="http://schemas.microsoft.com/office/drawing/2014/main" id="{00766ADF-B599-1381-FB35-B299702A9B72}"/>
              </a:ext>
            </a:extLst>
          </p:cNvPr>
          <p:cNvPicPr/>
          <p:nvPr/>
        </p:nvPicPr>
        <p:blipFill>
          <a:blip r:embed="rId4"/>
          <a:srcRect l="50283"/>
          <a:stretch>
            <a:fillRect/>
          </a:stretch>
        </p:blipFill>
        <p:spPr>
          <a:xfrm>
            <a:off x="9563100" y="1436604"/>
            <a:ext cx="2309946" cy="1288216"/>
          </a:xfrm>
          <a:prstGeom prst="rect">
            <a:avLst/>
          </a:prstGeom>
        </p:spPr>
      </p:pic>
      <p:pic>
        <p:nvPicPr>
          <p:cNvPr id="6" name="New picture">
            <a:extLst>
              <a:ext uri="{FF2B5EF4-FFF2-40B4-BE49-F238E27FC236}">
                <a16:creationId xmlns:a16="http://schemas.microsoft.com/office/drawing/2014/main" id="{815752F0-355C-8170-EAE9-DE333497E330}"/>
              </a:ext>
            </a:extLst>
          </p:cNvPr>
          <p:cNvPicPr/>
          <p:nvPr/>
        </p:nvPicPr>
        <p:blipFill>
          <a:blip r:embed="rId4"/>
          <a:srcRect r="49717"/>
          <a:stretch>
            <a:fillRect/>
          </a:stretch>
        </p:blipFill>
        <p:spPr>
          <a:xfrm>
            <a:off x="7226841" y="1442282"/>
            <a:ext cx="2336259" cy="1288217"/>
          </a:xfrm>
          <a:prstGeom prst="rect">
            <a:avLst/>
          </a:prstGeom>
        </p:spPr>
      </p:pic>
      <p:pic>
        <p:nvPicPr>
          <p:cNvPr id="3074" name="Picture 2" descr="Examples of impact models used in ITS">
            <a:extLst>
              <a:ext uri="{FF2B5EF4-FFF2-40B4-BE49-F238E27FC236}">
                <a16:creationId xmlns:a16="http://schemas.microsoft.com/office/drawing/2014/main" id="{701B22B2-4D3B-91BB-8562-61950576BB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765" y="3517004"/>
            <a:ext cx="3803109" cy="22891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049A32-A72B-DDD0-2619-00397C4A6096}"/>
              </a:ext>
            </a:extLst>
          </p:cNvPr>
          <p:cNvSpPr txBox="1"/>
          <p:nvPr/>
        </p:nvSpPr>
        <p:spPr>
          <a:xfrm>
            <a:off x="7341336" y="5842900"/>
            <a:ext cx="4313966" cy="415498"/>
          </a:xfrm>
          <a:prstGeom prst="rect">
            <a:avLst/>
          </a:prstGeom>
          <a:noFill/>
        </p:spPr>
        <p:txBody>
          <a:bodyPr wrap="square" rtlCol="0">
            <a:spAutoFit/>
          </a:bodyPr>
          <a:lstStyle/>
          <a:p>
            <a:pPr algn="ctr"/>
            <a:r>
              <a:rPr lang="en-GB" sz="700" dirty="0"/>
              <a:t>Bernal, J.L., Cummins, S. and Gasparrini, A. (2017) ‘Interrupted time series regression for the evaluation of public health interventions: a tutorial’, </a:t>
            </a:r>
            <a:r>
              <a:rPr lang="en-GB" sz="700" i="1" dirty="0"/>
              <a:t>International Journal of Epidemiology</a:t>
            </a:r>
            <a:r>
              <a:rPr lang="en-GB" sz="700" dirty="0"/>
              <a:t>, 46(1), pp. 348–355. Available at: </a:t>
            </a:r>
            <a:r>
              <a:rPr lang="en-GB" sz="700" dirty="0">
                <a:hlinkClick r:id="rId6"/>
              </a:rPr>
              <a:t>https://doi.org/10.1093/ije/dyw098</a:t>
            </a:r>
            <a:r>
              <a:rPr lang="en-GB" sz="700" dirty="0"/>
              <a:t>.</a:t>
            </a:r>
            <a:endParaRPr lang="en-GB" sz="700" dirty="0">
              <a:effectLst/>
            </a:endParaRPr>
          </a:p>
        </p:txBody>
      </p:sp>
    </p:spTree>
    <p:extLst>
      <p:ext uri="{BB962C8B-B14F-4D97-AF65-F5344CB8AC3E}">
        <p14:creationId xmlns:p14="http://schemas.microsoft.com/office/powerpoint/2010/main" val="24993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9D4BD-F0A4-EFCA-CDCF-B0936C3DE6D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AE6706-77DD-2697-D79F-BE9B404FC611}"/>
              </a:ext>
            </a:extLst>
          </p:cNvPr>
          <p:cNvSpPr>
            <a:spLocks noGrp="1"/>
          </p:cNvSpPr>
          <p:nvPr>
            <p:ph idx="1"/>
          </p:nvPr>
        </p:nvSpPr>
        <p:spPr>
          <a:xfrm>
            <a:off x="432000" y="1518483"/>
            <a:ext cx="6084841" cy="4709516"/>
          </a:xfrm>
        </p:spPr>
        <p:txBody>
          <a:bodyPr>
            <a:normAutofit lnSpcReduction="10000"/>
          </a:bodyPr>
          <a:lstStyle/>
          <a:p>
            <a:r>
              <a:rPr lang="en-GB" sz="1600" b="1" dirty="0"/>
              <a:t>Background</a:t>
            </a:r>
          </a:p>
          <a:p>
            <a:pPr marL="285750" indent="-285750">
              <a:buFont typeface="Arial" panose="020B0604020202020204" pitchFamily="34" charset="0"/>
              <a:buChar char="•"/>
            </a:pPr>
            <a:r>
              <a:rPr lang="en-GB" sz="1600" dirty="0"/>
              <a:t>“Restricting the advertisement of products with high fat, salt, and sugar (HFSS) content has been recommended as a policy tool to improve diet and tackle obesity…”</a:t>
            </a:r>
          </a:p>
          <a:p>
            <a:pPr marL="285750" indent="-285750">
              <a:buFont typeface="Arial" panose="020B0604020202020204" pitchFamily="34" charset="0"/>
              <a:buChar char="•"/>
            </a:pPr>
            <a:r>
              <a:rPr lang="en-GB" sz="1600" dirty="0"/>
              <a:t>“This study aimed to evaluate the impact of HFSS advertising restrictions, implemented across the London (UK) transport network in February 2019, on HFSS purchases.”</a:t>
            </a:r>
          </a:p>
          <a:p>
            <a:pPr>
              <a:spcBef>
                <a:spcPts val="600"/>
              </a:spcBef>
            </a:pPr>
            <a:r>
              <a:rPr lang="en-GB" sz="1600" b="1" dirty="0"/>
              <a:t>Design</a:t>
            </a:r>
          </a:p>
          <a:p>
            <a:pPr marL="285750" indent="-285750">
              <a:buFont typeface="Arial" panose="020B0604020202020204" pitchFamily="34" charset="0"/>
              <a:buChar char="•"/>
            </a:pPr>
            <a:r>
              <a:rPr lang="en-GB" sz="1600" dirty="0"/>
              <a:t>“Using a controlled interrupted time series design, we estimated average weekly household purchases of energy and nutrients from HFSS products in the post-intervention period (44 weeks) compared to a counterfactual constructed from the control and pre-intervention (36 weeks) series.”</a:t>
            </a:r>
          </a:p>
          <a:p>
            <a:pPr>
              <a:spcBef>
                <a:spcPts val="600"/>
              </a:spcBef>
            </a:pPr>
            <a:r>
              <a:rPr lang="en-GB" sz="1600" b="1" dirty="0"/>
              <a:t>Results</a:t>
            </a:r>
          </a:p>
          <a:p>
            <a:pPr marL="285750" indent="-285750">
              <a:buFont typeface="Arial" panose="020B0604020202020204" pitchFamily="34" charset="0"/>
              <a:buChar char="•"/>
            </a:pPr>
            <a:r>
              <a:rPr lang="en-GB" sz="1600" dirty="0"/>
              <a:t>“Energy purchased from HFSS products was 6.7% (1,001.0 kcal, 95% CI 456.0 to 1,546.0) lower among intervention households compared to the counterfactual.”</a:t>
            </a:r>
          </a:p>
        </p:txBody>
      </p:sp>
      <p:sp>
        <p:nvSpPr>
          <p:cNvPr id="17" name="Title 4">
            <a:extLst>
              <a:ext uri="{FF2B5EF4-FFF2-40B4-BE49-F238E27FC236}">
                <a16:creationId xmlns:a16="http://schemas.microsoft.com/office/drawing/2014/main" id="{C6526E24-DB57-1225-C56C-B95D76359CFF}"/>
              </a:ext>
            </a:extLst>
          </p:cNvPr>
          <p:cNvSpPr>
            <a:spLocks noGrp="1"/>
          </p:cNvSpPr>
          <p:nvPr>
            <p:ph type="title"/>
          </p:nvPr>
        </p:nvSpPr>
        <p:spPr/>
        <p:txBody>
          <a:bodyPr>
            <a:normAutofit/>
          </a:bodyPr>
          <a:lstStyle/>
          <a:p>
            <a:r>
              <a:rPr lang="en-GB" dirty="0"/>
              <a:t>CITS Ex.: TFL HFSS Advertising Restrictions</a:t>
            </a:r>
            <a:endParaRPr lang="en-GB" spc="-40" dirty="0"/>
          </a:p>
        </p:txBody>
      </p:sp>
      <p:sp>
        <p:nvSpPr>
          <p:cNvPr id="6" name="TextBox 5">
            <a:extLst>
              <a:ext uri="{FF2B5EF4-FFF2-40B4-BE49-F238E27FC236}">
                <a16:creationId xmlns:a16="http://schemas.microsoft.com/office/drawing/2014/main" id="{1C2D5A16-9BEF-6552-4FEE-E7F8405DC51D}"/>
              </a:ext>
            </a:extLst>
          </p:cNvPr>
          <p:cNvSpPr txBox="1"/>
          <p:nvPr/>
        </p:nvSpPr>
        <p:spPr>
          <a:xfrm>
            <a:off x="7286393" y="5188755"/>
            <a:ext cx="4313966" cy="584775"/>
          </a:xfrm>
          <a:prstGeom prst="rect">
            <a:avLst/>
          </a:prstGeom>
          <a:noFill/>
        </p:spPr>
        <p:txBody>
          <a:bodyPr wrap="square" rtlCol="0">
            <a:spAutoFit/>
          </a:bodyPr>
          <a:lstStyle/>
          <a:p>
            <a:pPr algn="ctr"/>
            <a:r>
              <a:rPr lang="en-GB" sz="800" dirty="0"/>
              <a:t>Yau, A. </a:t>
            </a:r>
            <a:r>
              <a:rPr lang="en-GB" sz="800" i="1" dirty="0"/>
              <a:t>et al.</a:t>
            </a:r>
            <a:r>
              <a:rPr lang="en-GB" sz="800" dirty="0"/>
              <a:t> (2022) “Changes in household food and drink purchases following restrictions on the advertisement of high fat, salt, and sugar products across the Transport for London network: A controlled interrupted time series analysis,” </a:t>
            </a:r>
            <a:r>
              <a:rPr lang="en-GB" sz="800" i="1" dirty="0"/>
              <a:t>PLOS Medicine</a:t>
            </a:r>
            <a:r>
              <a:rPr lang="en-GB" sz="800" dirty="0"/>
              <a:t>, 19(2), p. e1003915. Available at: </a:t>
            </a:r>
            <a:r>
              <a:rPr lang="en-GB" sz="800" dirty="0">
                <a:hlinkClick r:id="rId3"/>
              </a:rPr>
              <a:t>https://doi.org/10.1371/journal.pmed.1003915</a:t>
            </a:r>
            <a:r>
              <a:rPr lang="en-GB" sz="800" dirty="0"/>
              <a:t>.</a:t>
            </a:r>
            <a:endParaRPr lang="en-GB" sz="800" dirty="0">
              <a:effectLst/>
            </a:endParaRPr>
          </a:p>
        </p:txBody>
      </p:sp>
      <p:pic>
        <p:nvPicPr>
          <p:cNvPr id="4" name="Picture 3" descr="A graph of different types of food&#10;&#10;AI-generated content may be incorrect.">
            <a:extLst>
              <a:ext uri="{FF2B5EF4-FFF2-40B4-BE49-F238E27FC236}">
                <a16:creationId xmlns:a16="http://schemas.microsoft.com/office/drawing/2014/main" id="{DF37C37B-DAA1-EE89-5CE4-E70ADCD91472}"/>
              </a:ext>
            </a:extLst>
          </p:cNvPr>
          <p:cNvPicPr>
            <a:picLocks noChangeAspect="1"/>
          </p:cNvPicPr>
          <p:nvPr/>
        </p:nvPicPr>
        <p:blipFill>
          <a:blip r:embed="rId4"/>
          <a:stretch>
            <a:fillRect/>
          </a:stretch>
        </p:blipFill>
        <p:spPr>
          <a:xfrm>
            <a:off x="6707146" y="2065522"/>
            <a:ext cx="5211087" cy="2975282"/>
          </a:xfrm>
          <a:prstGeom prst="rect">
            <a:avLst/>
          </a:prstGeom>
        </p:spPr>
      </p:pic>
    </p:spTree>
    <p:extLst>
      <p:ext uri="{BB962C8B-B14F-4D97-AF65-F5344CB8AC3E}">
        <p14:creationId xmlns:p14="http://schemas.microsoft.com/office/powerpoint/2010/main" val="58083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AB60A-1779-6D7E-979E-F852BC0077B8}"/>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6F23DBCD-80A7-462B-FDE2-0F8D45D770D9}"/>
              </a:ext>
            </a:extLst>
          </p:cNvPr>
          <p:cNvSpPr>
            <a:spLocks noGrp="1"/>
          </p:cNvSpPr>
          <p:nvPr>
            <p:ph type="title"/>
          </p:nvPr>
        </p:nvSpPr>
        <p:spPr/>
        <p:txBody>
          <a:bodyPr>
            <a:normAutofit/>
          </a:bodyPr>
          <a:lstStyle/>
          <a:p>
            <a:r>
              <a:rPr lang="en-GB" dirty="0"/>
              <a:t>Performing a Controlled Interrupted Time Series</a:t>
            </a:r>
            <a:endParaRPr lang="en-GB" spc="-40" dirty="0"/>
          </a:p>
        </p:txBody>
      </p:sp>
      <p:sp>
        <p:nvSpPr>
          <p:cNvPr id="2" name="TextBox 1">
            <a:extLst>
              <a:ext uri="{FF2B5EF4-FFF2-40B4-BE49-F238E27FC236}">
                <a16:creationId xmlns:a16="http://schemas.microsoft.com/office/drawing/2014/main" id="{B592E224-8B0F-9EF3-3901-D5C3BF6A6789}"/>
              </a:ext>
            </a:extLst>
          </p:cNvPr>
          <p:cNvSpPr txBox="1"/>
          <p:nvPr/>
        </p:nvSpPr>
        <p:spPr>
          <a:xfrm>
            <a:off x="6867893" y="5608122"/>
            <a:ext cx="4313966" cy="461665"/>
          </a:xfrm>
          <a:prstGeom prst="rect">
            <a:avLst/>
          </a:prstGeom>
          <a:noFill/>
        </p:spPr>
        <p:txBody>
          <a:bodyPr wrap="square" rtlCol="0">
            <a:spAutoFit/>
          </a:bodyPr>
          <a:lstStyle/>
          <a:p>
            <a:r>
              <a:rPr lang="en-GB" sz="800" dirty="0"/>
              <a:t>Lopez Bernal, J., Cummins, S. and Gasparrini, A. (2018) “The use of controls in interrupted time series studies of public health interventions,” </a:t>
            </a:r>
            <a:r>
              <a:rPr lang="en-GB" sz="800" i="1" dirty="0"/>
              <a:t>International Journal of Epidemiology</a:t>
            </a:r>
            <a:r>
              <a:rPr lang="en-GB" sz="800" dirty="0"/>
              <a:t>, 47(6), pp. 2082–2093. Available at: </a:t>
            </a:r>
            <a:r>
              <a:rPr lang="en-GB" sz="800" dirty="0">
                <a:hlinkClick r:id="rId3"/>
              </a:rPr>
              <a:t>https://doi.org/10.1093/ije/dyy135</a:t>
            </a:r>
            <a:r>
              <a:rPr lang="en-GB" sz="800" dirty="0"/>
              <a:t>.</a:t>
            </a:r>
            <a:endParaRPr lang="en-GB" sz="800" dirty="0">
              <a:effectLst/>
            </a:endParaRPr>
          </a:p>
        </p:txBody>
      </p:sp>
      <p:pic>
        <p:nvPicPr>
          <p:cNvPr id="8" name="New picture">
            <a:extLst>
              <a:ext uri="{FF2B5EF4-FFF2-40B4-BE49-F238E27FC236}">
                <a16:creationId xmlns:a16="http://schemas.microsoft.com/office/drawing/2014/main" id="{A1124BCA-F9BE-E2B1-2E4D-92983A39E79D}"/>
              </a:ext>
            </a:extLst>
          </p:cNvPr>
          <p:cNvPicPr/>
          <p:nvPr/>
        </p:nvPicPr>
        <p:blipFill>
          <a:blip r:embed="rId4"/>
          <a:stretch>
            <a:fillRect/>
          </a:stretch>
        </p:blipFill>
        <p:spPr>
          <a:xfrm>
            <a:off x="912666" y="1297186"/>
            <a:ext cx="4976692" cy="4772601"/>
          </a:xfrm>
          <a:prstGeom prst="rect">
            <a:avLst/>
          </a:prstGeom>
        </p:spPr>
      </p:pic>
    </p:spTree>
    <p:extLst>
      <p:ext uri="{BB962C8B-B14F-4D97-AF65-F5344CB8AC3E}">
        <p14:creationId xmlns:p14="http://schemas.microsoft.com/office/powerpoint/2010/main" val="283841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A0C1E-14D8-566A-D4B8-3EA6729B2AF1}"/>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D15EB08-BB21-8FDF-8A2D-5D89E710593A}"/>
              </a:ext>
            </a:extLst>
          </p:cNvPr>
          <p:cNvSpPr>
            <a:spLocks noGrp="1"/>
          </p:cNvSpPr>
          <p:nvPr>
            <p:ph idx="1"/>
          </p:nvPr>
        </p:nvSpPr>
        <p:spPr>
          <a:xfrm>
            <a:off x="432000" y="1518483"/>
            <a:ext cx="6474737" cy="4709516"/>
          </a:xfrm>
        </p:spPr>
        <p:txBody>
          <a:bodyPr>
            <a:normAutofit fontScale="92500" lnSpcReduction="10000"/>
          </a:bodyPr>
          <a:lstStyle/>
          <a:p>
            <a:r>
              <a:rPr lang="en-GB" sz="1400" b="1" dirty="0"/>
              <a:t>Overview</a:t>
            </a:r>
          </a:p>
          <a:p>
            <a:pPr marL="285750" indent="-285750">
              <a:buFont typeface="Arial" panose="020B0604020202020204" pitchFamily="34" charset="0"/>
              <a:buChar char="•"/>
            </a:pPr>
            <a:r>
              <a:rPr lang="en-GB" sz="1400" dirty="0"/>
              <a:t>Constructs a synthetic version of the treated unit, i.e. a weighted combination of multiple untreated “donor” units that best reproduces its pre-intervention characteristics and trends.</a:t>
            </a:r>
          </a:p>
          <a:p>
            <a:pPr marL="285750" indent="-285750">
              <a:buFont typeface="Arial" panose="020B0604020202020204" pitchFamily="34" charset="0"/>
              <a:buChar char="•"/>
            </a:pPr>
            <a:r>
              <a:rPr lang="en-GB" sz="1400" dirty="0"/>
              <a:t>Provides a data-driven counterfactual when no single comparison group offers a credible match.</a:t>
            </a:r>
          </a:p>
          <a:p>
            <a:pPr marL="285750" indent="-285750">
              <a:buFont typeface="Arial" panose="020B0604020202020204" pitchFamily="34" charset="0"/>
              <a:buChar char="•"/>
            </a:pPr>
            <a:r>
              <a:rPr lang="en-GB" sz="1400" dirty="0"/>
              <a:t>The treatment effect is estimated as the difference between the observed outcome for the treated unit and its synthetic counterpart after the intervention.</a:t>
            </a:r>
          </a:p>
          <a:p>
            <a:pPr>
              <a:spcBef>
                <a:spcPts val="600"/>
              </a:spcBef>
            </a:pPr>
            <a:r>
              <a:rPr lang="en-GB" sz="1400" b="1" dirty="0"/>
              <a:t>Key Assumption(s)</a:t>
            </a:r>
          </a:p>
          <a:p>
            <a:pPr marL="285750" indent="-285750">
              <a:buFont typeface="Arial" panose="020B0604020202020204" pitchFamily="34" charset="0"/>
              <a:buChar char="•"/>
            </a:pPr>
            <a:r>
              <a:rPr lang="en-GB" sz="1400" dirty="0"/>
              <a:t>The weighted combination of control units closely reproduces the pre-intervention trajectory of the treated unit (good pre-treatment fit).</a:t>
            </a:r>
          </a:p>
          <a:p>
            <a:pPr marL="285750" indent="-285750">
              <a:buFont typeface="Arial" panose="020B0604020202020204" pitchFamily="34" charset="0"/>
              <a:buChar char="•"/>
            </a:pPr>
            <a:r>
              <a:rPr lang="en-GB" sz="1400" dirty="0"/>
              <a:t>In the absence of the intervention, the treated unit would have followed the same trend as the synthetic control.</a:t>
            </a:r>
          </a:p>
          <a:p>
            <a:pPr marL="285750" indent="-285750">
              <a:buFont typeface="Arial" panose="020B0604020202020204" pitchFamily="34" charset="0"/>
              <a:buChar char="•"/>
            </a:pPr>
            <a:r>
              <a:rPr lang="en-GB" sz="1400" dirty="0"/>
              <a:t>No spillover or interference between treated and control units.</a:t>
            </a:r>
          </a:p>
          <a:p>
            <a:pPr>
              <a:spcBef>
                <a:spcPts val="600"/>
              </a:spcBef>
            </a:pPr>
            <a:r>
              <a:rPr lang="en-GB" sz="1400" b="1" dirty="0"/>
              <a:t>Relevant Situations</a:t>
            </a:r>
          </a:p>
          <a:p>
            <a:pPr marL="285750" indent="-285750">
              <a:buFont typeface="Arial" panose="020B0604020202020204" pitchFamily="34" charset="0"/>
              <a:buChar char="•"/>
            </a:pPr>
            <a:r>
              <a:rPr lang="en-GB" sz="1400" dirty="0"/>
              <a:t>When ITS and CITS assumptions are too restrictive or when no suitable single control group is available.</a:t>
            </a:r>
          </a:p>
          <a:p>
            <a:pPr marL="285750" indent="-285750">
              <a:buFont typeface="Arial" panose="020B0604020202020204" pitchFamily="34" charset="0"/>
              <a:buChar char="•"/>
            </a:pPr>
            <a:r>
              <a:rPr lang="en-GB" sz="1400" dirty="0"/>
              <a:t>Particularly suited for aggregate level interventions where randomisation is infeasible, but similar data is collected for other regions and/or countries with similar characteristics.</a:t>
            </a:r>
          </a:p>
        </p:txBody>
      </p:sp>
      <p:sp>
        <p:nvSpPr>
          <p:cNvPr id="17" name="Title 4">
            <a:extLst>
              <a:ext uri="{FF2B5EF4-FFF2-40B4-BE49-F238E27FC236}">
                <a16:creationId xmlns:a16="http://schemas.microsoft.com/office/drawing/2014/main" id="{B185B77C-D804-FE03-6C8E-29E680ED9A4E}"/>
              </a:ext>
            </a:extLst>
          </p:cNvPr>
          <p:cNvSpPr>
            <a:spLocks noGrp="1"/>
          </p:cNvSpPr>
          <p:nvPr>
            <p:ph type="title"/>
          </p:nvPr>
        </p:nvSpPr>
        <p:spPr/>
        <p:txBody>
          <a:bodyPr/>
          <a:lstStyle/>
          <a:p>
            <a:r>
              <a:rPr lang="en-GB" dirty="0"/>
              <a:t>Synthetic Controls</a:t>
            </a:r>
            <a:endParaRPr lang="en-GB" spc="-40" dirty="0"/>
          </a:p>
        </p:txBody>
      </p:sp>
      <p:sp>
        <p:nvSpPr>
          <p:cNvPr id="2" name="TextBox 1">
            <a:extLst>
              <a:ext uri="{FF2B5EF4-FFF2-40B4-BE49-F238E27FC236}">
                <a16:creationId xmlns:a16="http://schemas.microsoft.com/office/drawing/2014/main" id="{522A9D91-55F3-71FA-8EE1-186C78070882}"/>
              </a:ext>
            </a:extLst>
          </p:cNvPr>
          <p:cNvSpPr txBox="1"/>
          <p:nvPr/>
        </p:nvSpPr>
        <p:spPr>
          <a:xfrm>
            <a:off x="7345981" y="5390114"/>
            <a:ext cx="4313966" cy="461665"/>
          </a:xfrm>
          <a:prstGeom prst="rect">
            <a:avLst/>
          </a:prstGeom>
          <a:noFill/>
        </p:spPr>
        <p:txBody>
          <a:bodyPr wrap="square" rtlCol="0">
            <a:spAutoFit/>
          </a:bodyPr>
          <a:lstStyle/>
          <a:p>
            <a:pPr algn="ctr"/>
            <a:r>
              <a:rPr lang="en-GB" sz="800" dirty="0"/>
              <a:t>Abadie, A., Diamond, A. and </a:t>
            </a:r>
            <a:r>
              <a:rPr lang="en-GB" sz="800" dirty="0" err="1"/>
              <a:t>Hainmueller</a:t>
            </a:r>
            <a:r>
              <a:rPr lang="en-GB" sz="800" dirty="0"/>
              <a:t>, J. (2015) “Comparative Politics and the Synthetic Control Method,” </a:t>
            </a:r>
            <a:r>
              <a:rPr lang="en-GB" sz="800" i="1" dirty="0"/>
              <a:t>American Journal of Political Science</a:t>
            </a:r>
            <a:r>
              <a:rPr lang="en-GB" sz="800" dirty="0"/>
              <a:t>, 59(2), pp. 495–510. Available at: </a:t>
            </a:r>
            <a:r>
              <a:rPr lang="en-GB" sz="800" dirty="0">
                <a:hlinkClick r:id="rId3"/>
              </a:rPr>
              <a:t>https://doi.org/10.1111/ajps.12116</a:t>
            </a:r>
            <a:r>
              <a:rPr lang="en-GB" sz="800" dirty="0"/>
              <a:t>.</a:t>
            </a:r>
            <a:endParaRPr lang="en-GB" sz="800" dirty="0">
              <a:effectLst/>
            </a:endParaRPr>
          </a:p>
        </p:txBody>
      </p:sp>
      <p:pic>
        <p:nvPicPr>
          <p:cNvPr id="6" name="Picture 5">
            <a:extLst>
              <a:ext uri="{FF2B5EF4-FFF2-40B4-BE49-F238E27FC236}">
                <a16:creationId xmlns:a16="http://schemas.microsoft.com/office/drawing/2014/main" id="{80B07899-40C7-6570-EE6B-6E5C95B46BC8}"/>
              </a:ext>
            </a:extLst>
          </p:cNvPr>
          <p:cNvPicPr>
            <a:picLocks noChangeAspect="1"/>
          </p:cNvPicPr>
          <p:nvPr/>
        </p:nvPicPr>
        <p:blipFill>
          <a:blip r:embed="rId4"/>
          <a:stretch>
            <a:fillRect/>
          </a:stretch>
        </p:blipFill>
        <p:spPr>
          <a:xfrm>
            <a:off x="7649396" y="1134728"/>
            <a:ext cx="3707135" cy="4057223"/>
          </a:xfrm>
          <a:prstGeom prst="rect">
            <a:avLst/>
          </a:prstGeom>
        </p:spPr>
      </p:pic>
    </p:spTree>
    <p:extLst>
      <p:ext uri="{BB962C8B-B14F-4D97-AF65-F5344CB8AC3E}">
        <p14:creationId xmlns:p14="http://schemas.microsoft.com/office/powerpoint/2010/main" val="26817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8732-D29D-D683-21A3-10CEFEB0B54C}"/>
              </a:ext>
            </a:extLst>
          </p:cNvPr>
          <p:cNvSpPr>
            <a:spLocks noGrp="1"/>
          </p:cNvSpPr>
          <p:nvPr>
            <p:ph type="title"/>
          </p:nvPr>
        </p:nvSpPr>
        <p:spPr/>
        <p:txBody>
          <a:bodyPr/>
          <a:lstStyle/>
          <a:p>
            <a:r>
              <a:rPr lang="en-GB" sz="4400" dirty="0"/>
              <a:t>The Role of Causal Methods in Enabling Data-Led Decision Making </a:t>
            </a:r>
          </a:p>
        </p:txBody>
      </p:sp>
      <p:sp>
        <p:nvSpPr>
          <p:cNvPr id="3" name="Text Placeholder 2">
            <a:extLst>
              <a:ext uri="{FF2B5EF4-FFF2-40B4-BE49-F238E27FC236}">
                <a16:creationId xmlns:a16="http://schemas.microsoft.com/office/drawing/2014/main" id="{0D1BC7A6-53B3-122B-F023-6424EDF2F9B3}"/>
              </a:ext>
            </a:extLst>
          </p:cNvPr>
          <p:cNvSpPr>
            <a:spLocks noGrp="1"/>
          </p:cNvSpPr>
          <p:nvPr>
            <p:ph type="body" sz="quarter" idx="13"/>
          </p:nvPr>
        </p:nvSpPr>
        <p:spPr/>
        <p:txBody>
          <a:bodyPr/>
          <a:lstStyle/>
          <a:p>
            <a:r>
              <a:rPr lang="en-GB" dirty="0"/>
              <a:t>Section 1</a:t>
            </a:r>
          </a:p>
        </p:txBody>
      </p:sp>
    </p:spTree>
    <p:extLst>
      <p:ext uri="{BB962C8B-B14F-4D97-AF65-F5344CB8AC3E}">
        <p14:creationId xmlns:p14="http://schemas.microsoft.com/office/powerpoint/2010/main" val="168971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E22FB-D6EE-8FA8-B090-1BBE2AB85F2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7779D37-2AE2-3025-FF14-D3C7953AEC03}"/>
              </a:ext>
            </a:extLst>
          </p:cNvPr>
          <p:cNvSpPr>
            <a:spLocks noGrp="1"/>
          </p:cNvSpPr>
          <p:nvPr>
            <p:ph idx="1"/>
          </p:nvPr>
        </p:nvSpPr>
        <p:spPr>
          <a:xfrm>
            <a:off x="432001" y="1518483"/>
            <a:ext cx="5722794" cy="4709516"/>
          </a:xfrm>
        </p:spPr>
        <p:txBody>
          <a:bodyPr>
            <a:normAutofit fontScale="92500" lnSpcReduction="10000"/>
          </a:bodyPr>
          <a:lstStyle/>
          <a:p>
            <a:r>
              <a:rPr lang="en-GB" sz="1600" b="1" dirty="0"/>
              <a:t>Background</a:t>
            </a:r>
          </a:p>
          <a:p>
            <a:pPr marL="285750" indent="-285750">
              <a:buFont typeface="Arial" panose="020B0604020202020204" pitchFamily="34" charset="0"/>
              <a:buChar char="•"/>
            </a:pPr>
            <a:r>
              <a:rPr lang="en-GB" sz="1600" dirty="0"/>
              <a:t>“Anti-tobacco legislation has a long history in the United States… Leading this wave, in 1988, was a voter initiative in California known as Proposition 99,the ﬁrst modern-time large-scale tobacco control program in the United States.”</a:t>
            </a:r>
          </a:p>
          <a:p>
            <a:pPr marL="285750" indent="-285750">
              <a:buFont typeface="Arial" panose="020B0604020202020204" pitchFamily="34" charset="0"/>
              <a:buChar char="•"/>
            </a:pPr>
            <a:r>
              <a:rPr lang="en-GB" sz="1600" dirty="0"/>
              <a:t>“Proposition 99 increased California’s cigarette excise tax by 25 cents per pack…”</a:t>
            </a:r>
          </a:p>
          <a:p>
            <a:pPr>
              <a:spcBef>
                <a:spcPts val="600"/>
              </a:spcBef>
            </a:pPr>
            <a:r>
              <a:rPr lang="en-GB" sz="1600" b="1" dirty="0"/>
              <a:t>Design</a:t>
            </a:r>
          </a:p>
          <a:p>
            <a:pPr marL="285750" indent="-285750">
              <a:buFont typeface="Arial" panose="020B0604020202020204" pitchFamily="34" charset="0"/>
              <a:buChar char="•"/>
            </a:pPr>
            <a:r>
              <a:rPr lang="en-GB" sz="1600" dirty="0"/>
              <a:t>“This article investigates the application of synthetic control methods to comparative case studies. We discuss the advantages of these methods and apply them to study the effects of Proposition 99.”</a:t>
            </a:r>
          </a:p>
          <a:p>
            <a:pPr>
              <a:spcBef>
                <a:spcPts val="600"/>
              </a:spcBef>
            </a:pPr>
            <a:r>
              <a:rPr lang="en-GB" sz="1600" b="1" dirty="0"/>
              <a:t>Results</a:t>
            </a:r>
          </a:p>
          <a:p>
            <a:pPr marL="285750" indent="-285750">
              <a:buFont typeface="Arial" panose="020B0604020202020204" pitchFamily="34" charset="0"/>
              <a:buChar char="•"/>
            </a:pPr>
            <a:r>
              <a:rPr lang="en-GB" sz="1600" dirty="0"/>
              <a:t>“We demonstrate that, following Proposition 99, tobacco consumption fell markedly in California relative to a comparable synthetic control region.”</a:t>
            </a:r>
          </a:p>
          <a:p>
            <a:pPr marL="285750" indent="-285750">
              <a:buFont typeface="Arial" panose="020B0604020202020204" pitchFamily="34" charset="0"/>
              <a:buChar char="•"/>
            </a:pPr>
            <a:r>
              <a:rPr lang="en-GB" sz="1600" dirty="0"/>
              <a:t>“Our results suggest that for the entire 1989–2000 period cigarette consumption was reduced by an average of almost 20 packs per capita, a decline of approximately 25%.”</a:t>
            </a:r>
          </a:p>
        </p:txBody>
      </p:sp>
      <p:sp>
        <p:nvSpPr>
          <p:cNvPr id="17" name="Title 4">
            <a:extLst>
              <a:ext uri="{FF2B5EF4-FFF2-40B4-BE49-F238E27FC236}">
                <a16:creationId xmlns:a16="http://schemas.microsoft.com/office/drawing/2014/main" id="{8F1BAB62-4FB2-E2A0-A2A4-53844B644A88}"/>
              </a:ext>
            </a:extLst>
          </p:cNvPr>
          <p:cNvSpPr>
            <a:spLocks noGrp="1"/>
          </p:cNvSpPr>
          <p:nvPr>
            <p:ph type="title"/>
          </p:nvPr>
        </p:nvSpPr>
        <p:spPr/>
        <p:txBody>
          <a:bodyPr/>
          <a:lstStyle/>
          <a:p>
            <a:r>
              <a:rPr lang="en-GB" dirty="0"/>
              <a:t>SC Ex.: California’s Tobacco Control Program</a:t>
            </a:r>
            <a:endParaRPr lang="en-GB" spc="-40" dirty="0"/>
          </a:p>
        </p:txBody>
      </p:sp>
      <p:sp>
        <p:nvSpPr>
          <p:cNvPr id="6" name="TextBox 5">
            <a:extLst>
              <a:ext uri="{FF2B5EF4-FFF2-40B4-BE49-F238E27FC236}">
                <a16:creationId xmlns:a16="http://schemas.microsoft.com/office/drawing/2014/main" id="{28E6C704-5C04-07F4-F66F-F70964E1D586}"/>
              </a:ext>
            </a:extLst>
          </p:cNvPr>
          <p:cNvSpPr txBox="1"/>
          <p:nvPr/>
        </p:nvSpPr>
        <p:spPr>
          <a:xfrm>
            <a:off x="6983453" y="5028529"/>
            <a:ext cx="4313966" cy="584775"/>
          </a:xfrm>
          <a:prstGeom prst="rect">
            <a:avLst/>
          </a:prstGeom>
          <a:noFill/>
        </p:spPr>
        <p:txBody>
          <a:bodyPr wrap="square" rtlCol="0">
            <a:spAutoFit/>
          </a:bodyPr>
          <a:lstStyle/>
          <a:p>
            <a:pPr algn="ctr"/>
            <a:r>
              <a:rPr lang="en-GB" sz="800" dirty="0"/>
              <a:t>Abadie, A., Diamond, A. and </a:t>
            </a:r>
            <a:r>
              <a:rPr lang="en-GB" sz="800" dirty="0" err="1"/>
              <a:t>Hainmueller</a:t>
            </a:r>
            <a:r>
              <a:rPr lang="en-GB" sz="800" dirty="0"/>
              <a:t>, J. (2010) “Synthetic Control Methods for Comparative Case Studies: Estimating the Effect of California’s Tobacco Control Program,” </a:t>
            </a:r>
            <a:r>
              <a:rPr lang="en-GB" sz="800" i="1" dirty="0"/>
              <a:t>Journal of the American Statistical Association</a:t>
            </a:r>
            <a:r>
              <a:rPr lang="en-GB" sz="800" dirty="0"/>
              <a:t>, 105(490), pp. 493–505. Available at: </a:t>
            </a:r>
            <a:r>
              <a:rPr lang="en-GB" sz="800" dirty="0">
                <a:hlinkClick r:id="rId3"/>
              </a:rPr>
              <a:t>https://doi.org/10.1198/jasa.2009.ap08746</a:t>
            </a:r>
            <a:r>
              <a:rPr lang="en-GB" sz="800" dirty="0"/>
              <a:t>.</a:t>
            </a:r>
            <a:endParaRPr lang="en-GB" sz="800" dirty="0">
              <a:effectLst/>
            </a:endParaRPr>
          </a:p>
        </p:txBody>
      </p:sp>
      <p:pic>
        <p:nvPicPr>
          <p:cNvPr id="4" name="Picture 3">
            <a:extLst>
              <a:ext uri="{FF2B5EF4-FFF2-40B4-BE49-F238E27FC236}">
                <a16:creationId xmlns:a16="http://schemas.microsoft.com/office/drawing/2014/main" id="{7E0BE6EC-5644-07FF-02AE-50DA210CD778}"/>
              </a:ext>
            </a:extLst>
          </p:cNvPr>
          <p:cNvPicPr>
            <a:picLocks noChangeAspect="1"/>
          </p:cNvPicPr>
          <p:nvPr/>
        </p:nvPicPr>
        <p:blipFill>
          <a:blip r:embed="rId4"/>
          <a:stretch>
            <a:fillRect/>
          </a:stretch>
        </p:blipFill>
        <p:spPr>
          <a:xfrm>
            <a:off x="9140436" y="2055350"/>
            <a:ext cx="2891999" cy="2799790"/>
          </a:xfrm>
          <a:prstGeom prst="rect">
            <a:avLst/>
          </a:prstGeom>
        </p:spPr>
      </p:pic>
      <p:pic>
        <p:nvPicPr>
          <p:cNvPr id="8" name="Picture 7">
            <a:extLst>
              <a:ext uri="{FF2B5EF4-FFF2-40B4-BE49-F238E27FC236}">
                <a16:creationId xmlns:a16="http://schemas.microsoft.com/office/drawing/2014/main" id="{EEC07BA4-C1F7-424E-62ED-CC3903928EED}"/>
              </a:ext>
            </a:extLst>
          </p:cNvPr>
          <p:cNvPicPr>
            <a:picLocks noChangeAspect="1"/>
          </p:cNvPicPr>
          <p:nvPr/>
        </p:nvPicPr>
        <p:blipFill>
          <a:blip r:embed="rId5"/>
          <a:stretch>
            <a:fillRect/>
          </a:stretch>
        </p:blipFill>
        <p:spPr>
          <a:xfrm>
            <a:off x="6367895" y="2055350"/>
            <a:ext cx="2772541" cy="2799790"/>
          </a:xfrm>
          <a:prstGeom prst="rect">
            <a:avLst/>
          </a:prstGeom>
        </p:spPr>
      </p:pic>
    </p:spTree>
    <p:extLst>
      <p:ext uri="{BB962C8B-B14F-4D97-AF65-F5344CB8AC3E}">
        <p14:creationId xmlns:p14="http://schemas.microsoft.com/office/powerpoint/2010/main" val="60932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0071-0167-E990-210B-99E6D9A2E1B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B4CC0ED-7F5D-A401-E635-C9FE76A955C8}"/>
              </a:ext>
            </a:extLst>
          </p:cNvPr>
          <p:cNvSpPr>
            <a:spLocks noGrp="1"/>
          </p:cNvSpPr>
          <p:nvPr>
            <p:ph idx="1"/>
          </p:nvPr>
        </p:nvSpPr>
        <p:spPr>
          <a:xfrm>
            <a:off x="432000" y="1518483"/>
            <a:ext cx="6474737" cy="4709516"/>
          </a:xfrm>
        </p:spPr>
        <p:txBody>
          <a:bodyPr>
            <a:normAutofit fontScale="92500"/>
          </a:bodyPr>
          <a:lstStyle/>
          <a:p>
            <a:r>
              <a:rPr lang="en-GB" sz="1400" b="1" dirty="0"/>
              <a:t>Overview</a:t>
            </a:r>
          </a:p>
          <a:p>
            <a:pPr marL="285750" indent="-285750">
              <a:buFont typeface="Arial" panose="020B0604020202020204" pitchFamily="34" charset="0"/>
              <a:buChar char="•"/>
            </a:pPr>
            <a:r>
              <a:rPr lang="en-GB" sz="1400" dirty="0"/>
              <a:t>A rule-based evaluation design that uses a clear threshold or eligibility cut-off to determine who receives an intervention and who does not.</a:t>
            </a:r>
          </a:p>
          <a:p>
            <a:pPr marL="285750" indent="-285750">
              <a:buFont typeface="Arial" panose="020B0604020202020204" pitchFamily="34" charset="0"/>
              <a:buChar char="•"/>
            </a:pPr>
            <a:r>
              <a:rPr lang="en-GB" sz="1400" dirty="0"/>
              <a:t>Compares outcomes for people just above and just below that threshold (based on a pre-specified bandwidth), assuming they are otherwise similar (as if randomized).</a:t>
            </a:r>
          </a:p>
          <a:p>
            <a:pPr marL="285750" indent="-285750">
              <a:buFont typeface="Arial" panose="020B0604020202020204" pitchFamily="34" charset="0"/>
              <a:buChar char="•"/>
            </a:pPr>
            <a:r>
              <a:rPr lang="en-GB" sz="1400" dirty="0"/>
              <a:t>Like an Interrupted Time Series, but instead of looking for a change over time, RDD looks for a change across a threshold in a continuous measure / running variable (e.g., risk score &gt; 10/20, age &gt; 60, blood pressure &gt; 140mm Hg)</a:t>
            </a:r>
          </a:p>
          <a:p>
            <a:pPr marL="285750" indent="-285750">
              <a:buFont typeface="Arial" panose="020B0604020202020204" pitchFamily="34" charset="0"/>
              <a:buChar char="•"/>
            </a:pPr>
            <a:r>
              <a:rPr lang="en-GB" sz="1400" dirty="0"/>
              <a:t>The design can be “sharp” (strict rule) or “fuzzy” (rule partly determines eligibility).</a:t>
            </a:r>
          </a:p>
          <a:p>
            <a:pPr>
              <a:spcBef>
                <a:spcPts val="600"/>
              </a:spcBef>
            </a:pPr>
            <a:r>
              <a:rPr lang="en-GB" sz="1400" b="1" dirty="0"/>
              <a:t>Key Assumption(s)</a:t>
            </a:r>
          </a:p>
          <a:p>
            <a:pPr marL="285750" indent="-285750">
              <a:buFont typeface="Arial" panose="020B0604020202020204" pitchFamily="34" charset="0"/>
              <a:buChar char="•"/>
            </a:pPr>
            <a:r>
              <a:rPr lang="en-GB" sz="1400" dirty="0"/>
              <a:t>Individuals near the threshold are comparable and differ only in whether they receive the intervention.</a:t>
            </a:r>
          </a:p>
          <a:p>
            <a:pPr marL="285750" indent="-285750">
              <a:buFont typeface="Arial" panose="020B0604020202020204" pitchFamily="34" charset="0"/>
              <a:buChar char="•"/>
            </a:pPr>
            <a:r>
              <a:rPr lang="en-GB" sz="1400" dirty="0"/>
              <a:t>There is no manipulation around the threshold (e.g., people can’t influence their score to qualify).</a:t>
            </a:r>
          </a:p>
          <a:p>
            <a:pPr marL="285750" indent="-285750">
              <a:buFont typeface="Arial" panose="020B0604020202020204" pitchFamily="34" charset="0"/>
              <a:buChar char="•"/>
            </a:pPr>
            <a:r>
              <a:rPr lang="en-GB" sz="1400" dirty="0"/>
              <a:t>The relationship between the measure and the outcome is otherwise smooth, so any sharp jump at the threshold can be attributed to the intervention.</a:t>
            </a:r>
          </a:p>
          <a:p>
            <a:pPr>
              <a:spcBef>
                <a:spcPts val="600"/>
              </a:spcBef>
            </a:pPr>
            <a:r>
              <a:rPr lang="en-GB" sz="1400" b="1" dirty="0"/>
              <a:t>Relevant Situations</a:t>
            </a:r>
          </a:p>
          <a:p>
            <a:pPr marL="285750" indent="-285750">
              <a:buFont typeface="Arial" panose="020B0604020202020204" pitchFamily="34" charset="0"/>
              <a:buChar char="•"/>
            </a:pPr>
            <a:r>
              <a:rPr lang="en-GB" sz="1400" dirty="0"/>
              <a:t>Particularly useful for evaluating clinical guidelines, benefit thresholds, or funding criteria, when the treatment is determined by a fixed rule or scoring system.</a:t>
            </a:r>
          </a:p>
        </p:txBody>
      </p:sp>
      <p:sp>
        <p:nvSpPr>
          <p:cNvPr id="17" name="Title 4">
            <a:extLst>
              <a:ext uri="{FF2B5EF4-FFF2-40B4-BE49-F238E27FC236}">
                <a16:creationId xmlns:a16="http://schemas.microsoft.com/office/drawing/2014/main" id="{3A08966A-FAEA-AB0E-548D-7FBD20AA3C9C}"/>
              </a:ext>
            </a:extLst>
          </p:cNvPr>
          <p:cNvSpPr>
            <a:spLocks noGrp="1"/>
          </p:cNvSpPr>
          <p:nvPr>
            <p:ph type="title"/>
          </p:nvPr>
        </p:nvSpPr>
        <p:spPr/>
        <p:txBody>
          <a:bodyPr/>
          <a:lstStyle/>
          <a:p>
            <a:r>
              <a:rPr lang="en-GB" dirty="0"/>
              <a:t>Regression Discontinuity Design</a:t>
            </a:r>
            <a:endParaRPr lang="en-GB" spc="-40" dirty="0"/>
          </a:p>
        </p:txBody>
      </p:sp>
      <p:sp>
        <p:nvSpPr>
          <p:cNvPr id="2" name="TextBox 1">
            <a:extLst>
              <a:ext uri="{FF2B5EF4-FFF2-40B4-BE49-F238E27FC236}">
                <a16:creationId xmlns:a16="http://schemas.microsoft.com/office/drawing/2014/main" id="{BF99E1B6-6C54-F51A-47B3-5A75DC5D1F2C}"/>
              </a:ext>
            </a:extLst>
          </p:cNvPr>
          <p:cNvSpPr txBox="1"/>
          <p:nvPr/>
        </p:nvSpPr>
        <p:spPr>
          <a:xfrm>
            <a:off x="7345981" y="4828477"/>
            <a:ext cx="4313966" cy="461665"/>
          </a:xfrm>
          <a:prstGeom prst="rect">
            <a:avLst/>
          </a:prstGeom>
          <a:noFill/>
        </p:spPr>
        <p:txBody>
          <a:bodyPr wrap="square" rtlCol="0">
            <a:spAutoFit/>
          </a:bodyPr>
          <a:lstStyle/>
          <a:p>
            <a:pPr algn="ctr"/>
            <a:r>
              <a:rPr lang="en-GB" sz="800" dirty="0" err="1"/>
              <a:t>Calonico</a:t>
            </a:r>
            <a:r>
              <a:rPr lang="en-GB" sz="800" dirty="0"/>
              <a:t>, S. </a:t>
            </a:r>
            <a:r>
              <a:rPr lang="en-GB" sz="800" i="1" dirty="0"/>
              <a:t>et al.</a:t>
            </a:r>
            <a:r>
              <a:rPr lang="en-GB" sz="800" dirty="0"/>
              <a:t> (2024) “Regression discontinuity design studies: a guide for health researchers,” </a:t>
            </a:r>
            <a:r>
              <a:rPr lang="en-GB" sz="800" i="1" dirty="0"/>
              <a:t>BMJ</a:t>
            </a:r>
            <a:r>
              <a:rPr lang="en-GB" sz="800" dirty="0"/>
              <a:t>, 384, p. e072254. Available at: </a:t>
            </a:r>
            <a:r>
              <a:rPr lang="en-GB" sz="800" dirty="0">
                <a:hlinkClick r:id="rId3"/>
              </a:rPr>
              <a:t>https://doi.org/10.1136/bmj-2022-072254</a:t>
            </a:r>
            <a:r>
              <a:rPr lang="en-GB" sz="800" dirty="0"/>
              <a:t>.</a:t>
            </a:r>
            <a:endParaRPr lang="en-GB" sz="800" dirty="0">
              <a:effectLst/>
            </a:endParaRPr>
          </a:p>
        </p:txBody>
      </p:sp>
      <p:pic>
        <p:nvPicPr>
          <p:cNvPr id="4" name="Picture 3" descr="A graph showing different colored dots&#10;&#10;AI-generated content may be incorrect.">
            <a:extLst>
              <a:ext uri="{FF2B5EF4-FFF2-40B4-BE49-F238E27FC236}">
                <a16:creationId xmlns:a16="http://schemas.microsoft.com/office/drawing/2014/main" id="{002B7008-DB60-453B-C8BC-965BB5DA1111}"/>
              </a:ext>
            </a:extLst>
          </p:cNvPr>
          <p:cNvPicPr>
            <a:picLocks noChangeAspect="1"/>
          </p:cNvPicPr>
          <p:nvPr/>
        </p:nvPicPr>
        <p:blipFill>
          <a:blip r:embed="rId4"/>
          <a:stretch>
            <a:fillRect/>
          </a:stretch>
        </p:blipFill>
        <p:spPr>
          <a:xfrm>
            <a:off x="7318755" y="1770126"/>
            <a:ext cx="4368417" cy="2897124"/>
          </a:xfrm>
          <a:prstGeom prst="rect">
            <a:avLst/>
          </a:prstGeom>
        </p:spPr>
      </p:pic>
    </p:spTree>
    <p:extLst>
      <p:ext uri="{BB962C8B-B14F-4D97-AF65-F5344CB8AC3E}">
        <p14:creationId xmlns:p14="http://schemas.microsoft.com/office/powerpoint/2010/main" val="323775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63948-270C-EC0E-16C6-C700BC7E816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652F89-EDE9-FFE0-E2AC-A811DAF30AC2}"/>
              </a:ext>
            </a:extLst>
          </p:cNvPr>
          <p:cNvSpPr>
            <a:spLocks noGrp="1"/>
          </p:cNvSpPr>
          <p:nvPr>
            <p:ph idx="1"/>
          </p:nvPr>
        </p:nvSpPr>
        <p:spPr>
          <a:xfrm>
            <a:off x="432001" y="1518483"/>
            <a:ext cx="5722794" cy="4709516"/>
          </a:xfrm>
        </p:spPr>
        <p:txBody>
          <a:bodyPr>
            <a:normAutofit lnSpcReduction="10000"/>
          </a:bodyPr>
          <a:lstStyle/>
          <a:p>
            <a:r>
              <a:rPr lang="en-GB" sz="1400" b="1" dirty="0"/>
              <a:t>Background</a:t>
            </a:r>
          </a:p>
          <a:p>
            <a:pPr marL="285750" indent="-285750">
              <a:buFont typeface="Arial" panose="020B0604020202020204" pitchFamily="34" charset="0"/>
              <a:buChar char="•"/>
            </a:pPr>
            <a:r>
              <a:rPr lang="en-GB" sz="1400" dirty="0"/>
              <a:t>“The QRISK/QRISK2 cardiovascular risk score uses factors including cholesterol, sex, and age to predict CVD event risk in the next 10 years.”</a:t>
            </a:r>
          </a:p>
          <a:p>
            <a:pPr marL="285750" indent="-285750">
              <a:buFont typeface="Arial" panose="020B0604020202020204" pitchFamily="34" charset="0"/>
              <a:buChar char="•"/>
            </a:pPr>
            <a:r>
              <a:rPr lang="en-GB" sz="1400" dirty="0"/>
              <a:t>“NICE recommended GPs prescribe statins to patients aged 18 and above with QRISK score 20 or above.”</a:t>
            </a:r>
          </a:p>
          <a:p>
            <a:pPr marL="285750" indent="-285750">
              <a:buFont typeface="Arial" panose="020B0604020202020204" pitchFamily="34" charset="0"/>
              <a:buChar char="•"/>
            </a:pPr>
            <a:r>
              <a:rPr lang="en-GB" sz="1400" dirty="0"/>
              <a:t>“This score can be used as assignment variable to study statins using RDA.”</a:t>
            </a:r>
          </a:p>
          <a:p>
            <a:pPr>
              <a:spcBef>
                <a:spcPts val="600"/>
              </a:spcBef>
            </a:pPr>
            <a:r>
              <a:rPr lang="en-GB" sz="1400" b="1" dirty="0"/>
              <a:t>Design</a:t>
            </a:r>
          </a:p>
          <a:p>
            <a:pPr marL="285750" indent="-285750">
              <a:buFont typeface="Arial" panose="020B0604020202020204" pitchFamily="34" charset="0"/>
              <a:buChar char="•"/>
            </a:pPr>
            <a:r>
              <a:rPr lang="en-GB" sz="1400" dirty="0"/>
              <a:t>“The study aims to explore the use of regression discontinuity analysis (RDA) to examine effects of prescription of statins on total cholesterol and adverse outcomes (type 2 diabetes, rhabdomyolysis and myopathy, myalgia and myositis, liver disease, CVD, and mortality).”</a:t>
            </a:r>
          </a:p>
          <a:p>
            <a:pPr>
              <a:spcBef>
                <a:spcPts val="600"/>
              </a:spcBef>
            </a:pPr>
            <a:r>
              <a:rPr lang="en-GB" sz="1400" b="1" dirty="0"/>
              <a:t>Results</a:t>
            </a:r>
          </a:p>
          <a:p>
            <a:pPr marL="285750" indent="-285750">
              <a:buFont typeface="Arial" panose="020B0604020202020204" pitchFamily="34" charset="0"/>
              <a:buChar char="•"/>
            </a:pPr>
            <a:r>
              <a:rPr lang="en-GB" sz="1400" dirty="0"/>
              <a:t>“RDA confirmed statin prescription reduced total cholesterol (Mean difference (MD) -1.33 mmol/L, 95% Confidence Interval (CI) -1.93 to -0.73).”</a:t>
            </a:r>
          </a:p>
          <a:p>
            <a:pPr marL="285750" indent="-285750">
              <a:buFont typeface="Arial" panose="020B0604020202020204" pitchFamily="34" charset="0"/>
              <a:buChar char="•"/>
            </a:pPr>
            <a:r>
              <a:rPr lang="en-GB" sz="1400" dirty="0"/>
              <a:t>“RDA provided little evidence for adverse effects on diabetes, myalgia and myositis, liver disease, CVD, or mortality.”</a:t>
            </a:r>
          </a:p>
        </p:txBody>
      </p:sp>
      <p:sp>
        <p:nvSpPr>
          <p:cNvPr id="17" name="Title 4">
            <a:extLst>
              <a:ext uri="{FF2B5EF4-FFF2-40B4-BE49-F238E27FC236}">
                <a16:creationId xmlns:a16="http://schemas.microsoft.com/office/drawing/2014/main" id="{D5217DE6-FE10-E670-314B-B0F81F0F8013}"/>
              </a:ext>
            </a:extLst>
          </p:cNvPr>
          <p:cNvSpPr>
            <a:spLocks noGrp="1"/>
          </p:cNvSpPr>
          <p:nvPr>
            <p:ph type="title"/>
          </p:nvPr>
        </p:nvSpPr>
        <p:spPr/>
        <p:txBody>
          <a:bodyPr>
            <a:noAutofit/>
          </a:bodyPr>
          <a:lstStyle/>
          <a:p>
            <a:r>
              <a:rPr lang="en-GB" sz="2800" dirty="0"/>
              <a:t>SC Ex.: Effects of Statins on Cholesterol &amp; Adverse Outcomes</a:t>
            </a:r>
            <a:endParaRPr lang="en-GB" sz="2800" spc="-40" dirty="0"/>
          </a:p>
        </p:txBody>
      </p:sp>
      <p:sp>
        <p:nvSpPr>
          <p:cNvPr id="6" name="TextBox 5">
            <a:extLst>
              <a:ext uri="{FF2B5EF4-FFF2-40B4-BE49-F238E27FC236}">
                <a16:creationId xmlns:a16="http://schemas.microsoft.com/office/drawing/2014/main" id="{B674EF1A-E445-FF0D-57E7-6ABACC48783E}"/>
              </a:ext>
            </a:extLst>
          </p:cNvPr>
          <p:cNvSpPr txBox="1"/>
          <p:nvPr/>
        </p:nvSpPr>
        <p:spPr>
          <a:xfrm>
            <a:off x="6979220" y="5643224"/>
            <a:ext cx="4313966" cy="584775"/>
          </a:xfrm>
          <a:prstGeom prst="rect">
            <a:avLst/>
          </a:prstGeom>
          <a:noFill/>
        </p:spPr>
        <p:txBody>
          <a:bodyPr wrap="square" rtlCol="0">
            <a:spAutoFit/>
          </a:bodyPr>
          <a:lstStyle/>
          <a:p>
            <a:pPr algn="ctr"/>
            <a:r>
              <a:rPr lang="en-GB" sz="800" dirty="0"/>
              <a:t>Scott, L. </a:t>
            </a:r>
            <a:r>
              <a:rPr lang="en-GB" sz="800" i="1" dirty="0"/>
              <a:t>et al.</a:t>
            </a:r>
            <a:r>
              <a:rPr lang="en-GB" sz="800" dirty="0"/>
              <a:t> (2022) “Regression discontinuity analysis for pharmacovigilance: statin example reflected trial findings showing little evidence of harm,” </a:t>
            </a:r>
            <a:r>
              <a:rPr lang="en-GB" sz="800" i="1" dirty="0"/>
              <a:t>Journal of Clinical Epidemiology</a:t>
            </a:r>
            <a:r>
              <a:rPr lang="en-GB" sz="800" dirty="0"/>
              <a:t>, 141, pp. 121–131. Available at: </a:t>
            </a:r>
            <a:r>
              <a:rPr lang="en-GB" sz="800" dirty="0">
                <a:hlinkClick r:id="rId3"/>
              </a:rPr>
              <a:t>https://doi.org/10.1016/j.jclinepi.2021.10.003</a:t>
            </a:r>
            <a:r>
              <a:rPr lang="en-GB" sz="800" dirty="0"/>
              <a:t>.</a:t>
            </a:r>
            <a:endParaRPr lang="en-GB" sz="800" dirty="0">
              <a:effectLst/>
            </a:endParaRPr>
          </a:p>
        </p:txBody>
      </p:sp>
      <p:pic>
        <p:nvPicPr>
          <p:cNvPr id="16386" name="Picture 2">
            <a:extLst>
              <a:ext uri="{FF2B5EF4-FFF2-40B4-BE49-F238E27FC236}">
                <a16:creationId xmlns:a16="http://schemas.microsoft.com/office/drawing/2014/main" id="{1436A588-1476-5794-B72F-BA07E6A14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7267" y="1373470"/>
            <a:ext cx="4436533" cy="173071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2C2AB8ED-B48B-051B-B71C-0738C8F4E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414" y="3197028"/>
            <a:ext cx="2919937" cy="234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00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4B5AA-13D4-E9AC-3BB4-89AADFD3900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44FF07-4416-BB05-EDC9-960C6B6968D2}"/>
              </a:ext>
            </a:extLst>
          </p:cNvPr>
          <p:cNvSpPr>
            <a:spLocks noGrp="1"/>
          </p:cNvSpPr>
          <p:nvPr>
            <p:ph idx="1"/>
          </p:nvPr>
        </p:nvSpPr>
        <p:spPr>
          <a:xfrm>
            <a:off x="432000" y="1518483"/>
            <a:ext cx="6489499" cy="4709516"/>
          </a:xfrm>
        </p:spPr>
        <p:txBody>
          <a:bodyPr>
            <a:normAutofit lnSpcReduction="10000"/>
          </a:bodyPr>
          <a:lstStyle/>
          <a:p>
            <a:r>
              <a:rPr lang="en-GB" sz="1200" b="1" dirty="0"/>
              <a:t>Overview</a:t>
            </a:r>
          </a:p>
          <a:p>
            <a:pPr marL="285750" indent="-285750">
              <a:buFont typeface="Arial" panose="020B0604020202020204" pitchFamily="34" charset="0"/>
              <a:buChar char="•"/>
            </a:pPr>
            <a:r>
              <a:rPr lang="en-GB" sz="1200" dirty="0"/>
              <a:t>Relies on finding a separate variable, referred to as the instrument, which influences whether someone receives the intervention but does not directly affect the outcome, except through that intervention.</a:t>
            </a:r>
          </a:p>
          <a:p>
            <a:pPr marL="285750" indent="-285750">
              <a:buFont typeface="Arial" panose="020B0604020202020204" pitchFamily="34" charset="0"/>
              <a:buChar char="•"/>
            </a:pPr>
            <a:r>
              <a:rPr lang="en-GB" sz="1200" dirty="0"/>
              <a:t>Provides a way to mimic randomisation when treatment assignment isn’t random, by using an instrument that nudges units towards treatment, or through a natural experiment.</a:t>
            </a:r>
          </a:p>
          <a:p>
            <a:pPr>
              <a:spcBef>
                <a:spcPts val="600"/>
              </a:spcBef>
            </a:pPr>
            <a:r>
              <a:rPr lang="en-GB" sz="1200" b="1" dirty="0"/>
              <a:t>Key Assumption(s)</a:t>
            </a:r>
          </a:p>
          <a:p>
            <a:pPr marL="285750" indent="-285750">
              <a:buFont typeface="Arial" panose="020B0604020202020204" pitchFamily="34" charset="0"/>
              <a:buChar char="•"/>
            </a:pPr>
            <a:r>
              <a:rPr lang="en-GB" sz="1200" b="1" dirty="0"/>
              <a:t>Relevance: </a:t>
            </a:r>
            <a:r>
              <a:rPr lang="en-GB" sz="1200" dirty="0"/>
              <a:t>The instrument meaningfully influences/is associated with the treatment.</a:t>
            </a:r>
          </a:p>
          <a:p>
            <a:pPr marL="285750" indent="-285750">
              <a:buFont typeface="Arial" panose="020B0604020202020204" pitchFamily="34" charset="0"/>
              <a:buChar char="•"/>
            </a:pPr>
            <a:r>
              <a:rPr lang="en-GB" sz="1200" b="1" dirty="0"/>
              <a:t>Exogeneity/Independence: </a:t>
            </a:r>
            <a:r>
              <a:rPr lang="en-GB" sz="1200" dirty="0"/>
              <a:t>The instrument is not related to unmeasured confounders of the treatment outcome relationship.</a:t>
            </a:r>
          </a:p>
          <a:p>
            <a:pPr marL="285750" indent="-285750">
              <a:buFont typeface="Arial" panose="020B0604020202020204" pitchFamily="34" charset="0"/>
              <a:buChar char="•"/>
            </a:pPr>
            <a:r>
              <a:rPr lang="en-GB" sz="1200" b="1" dirty="0"/>
              <a:t>Exclusion Restriction:</a:t>
            </a:r>
            <a:r>
              <a:rPr lang="en-GB" sz="1200" dirty="0"/>
              <a:t> The instrument affects the outcome only through its effect on treatment.</a:t>
            </a:r>
          </a:p>
          <a:p>
            <a:pPr marL="285750" indent="-285750">
              <a:buFont typeface="Arial" panose="020B0604020202020204" pitchFamily="34" charset="0"/>
              <a:buChar char="•"/>
            </a:pPr>
            <a:r>
              <a:rPr lang="en-GB" sz="1200" b="1" dirty="0"/>
              <a:t>Monotonicity: </a:t>
            </a:r>
            <a:r>
              <a:rPr lang="en-GB" sz="1200" dirty="0"/>
              <a:t>No "defiers" who do the opposite of what the instrument encourages.</a:t>
            </a:r>
          </a:p>
          <a:p>
            <a:pPr>
              <a:spcBef>
                <a:spcPts val="600"/>
              </a:spcBef>
            </a:pPr>
            <a:r>
              <a:rPr lang="en-GB" sz="1200" b="1" dirty="0"/>
              <a:t>Relevant Situations</a:t>
            </a:r>
          </a:p>
          <a:p>
            <a:pPr marL="285750" indent="-285750">
              <a:buFont typeface="Arial" panose="020B0604020202020204" pitchFamily="34" charset="0"/>
              <a:buChar char="•"/>
            </a:pPr>
            <a:r>
              <a:rPr lang="en-GB" sz="1200" dirty="0"/>
              <a:t>When there are policy rules or natural variations in the data that influence the exposure, and can be used as an instrument, such as:</a:t>
            </a:r>
          </a:p>
          <a:p>
            <a:pPr marL="971550" lvl="1" indent="-285750"/>
            <a:r>
              <a:rPr lang="en-GB" sz="1200" dirty="0"/>
              <a:t>Lottery assignment for programme participation</a:t>
            </a:r>
          </a:p>
          <a:p>
            <a:pPr marL="971550" lvl="1" indent="-285750"/>
            <a:r>
              <a:rPr lang="en-GB" sz="1200" dirty="0"/>
              <a:t>Genetic variants influencing a risk factor (Mendelian randomisation) </a:t>
            </a:r>
          </a:p>
          <a:p>
            <a:pPr marL="971550" lvl="1" indent="-285750"/>
            <a:r>
              <a:rPr lang="en-GB" sz="1200" dirty="0"/>
              <a:t>Clinician prescribing preference as a proxy for treatment likelihood</a:t>
            </a:r>
          </a:p>
          <a:p>
            <a:pPr marL="971550" lvl="1" indent="-285750"/>
            <a:r>
              <a:rPr lang="en-GB" sz="1200" dirty="0"/>
              <a:t>Distance to nearest hospital affecting access to services</a:t>
            </a:r>
            <a:br>
              <a:rPr lang="en-GB" sz="1200" dirty="0"/>
            </a:br>
            <a:endParaRPr lang="en-GB" sz="1200" dirty="0"/>
          </a:p>
        </p:txBody>
      </p:sp>
      <p:sp>
        <p:nvSpPr>
          <p:cNvPr id="17" name="Title 4">
            <a:extLst>
              <a:ext uri="{FF2B5EF4-FFF2-40B4-BE49-F238E27FC236}">
                <a16:creationId xmlns:a16="http://schemas.microsoft.com/office/drawing/2014/main" id="{2C20A188-DEE4-A0FF-12CF-5980A5A1F5DC}"/>
              </a:ext>
            </a:extLst>
          </p:cNvPr>
          <p:cNvSpPr>
            <a:spLocks noGrp="1"/>
          </p:cNvSpPr>
          <p:nvPr>
            <p:ph type="title"/>
          </p:nvPr>
        </p:nvSpPr>
        <p:spPr/>
        <p:txBody>
          <a:bodyPr/>
          <a:lstStyle/>
          <a:p>
            <a:r>
              <a:rPr lang="en-GB" dirty="0"/>
              <a:t>Instrumental Variables</a:t>
            </a:r>
            <a:endParaRPr lang="en-GB" spc="-40" dirty="0"/>
          </a:p>
        </p:txBody>
      </p:sp>
      <p:sp>
        <p:nvSpPr>
          <p:cNvPr id="2" name="TextBox 1">
            <a:extLst>
              <a:ext uri="{FF2B5EF4-FFF2-40B4-BE49-F238E27FC236}">
                <a16:creationId xmlns:a16="http://schemas.microsoft.com/office/drawing/2014/main" id="{7C961A9A-1193-05E2-EDE8-D396513E491D}"/>
              </a:ext>
            </a:extLst>
          </p:cNvPr>
          <p:cNvSpPr txBox="1"/>
          <p:nvPr/>
        </p:nvSpPr>
        <p:spPr>
          <a:xfrm>
            <a:off x="7345981" y="4828477"/>
            <a:ext cx="4313966" cy="584775"/>
          </a:xfrm>
          <a:prstGeom prst="rect">
            <a:avLst/>
          </a:prstGeom>
          <a:noFill/>
        </p:spPr>
        <p:txBody>
          <a:bodyPr wrap="square" rtlCol="0">
            <a:spAutoFit/>
          </a:bodyPr>
          <a:lstStyle/>
          <a:p>
            <a:pPr algn="ctr"/>
            <a:r>
              <a:rPr lang="en-GB" sz="800" dirty="0"/>
              <a:t>Mehta, P.D. (2001) “Instrumental Variable Method,” in </a:t>
            </a:r>
            <a:r>
              <a:rPr lang="en-GB" sz="800" i="1" dirty="0"/>
              <a:t>International </a:t>
            </a:r>
            <a:r>
              <a:rPr lang="en-GB" sz="800" i="1" dirty="0" err="1"/>
              <a:t>Encyclopedia</a:t>
            </a:r>
            <a:r>
              <a:rPr lang="en-GB" sz="800" i="1" dirty="0"/>
              <a:t> of the Social &amp; </a:t>
            </a:r>
            <a:r>
              <a:rPr lang="en-GB" sz="800" i="1" dirty="0" err="1"/>
              <a:t>Behavioral</a:t>
            </a:r>
            <a:r>
              <a:rPr lang="en-GB" sz="800" i="1" dirty="0"/>
              <a:t> Sciences</a:t>
            </a:r>
            <a:r>
              <a:rPr lang="en-GB" sz="800" dirty="0"/>
              <a:t>. Available at: </a:t>
            </a:r>
            <a:r>
              <a:rPr lang="en-GB" sz="800" dirty="0">
                <a:hlinkClick r:id="rId3"/>
              </a:rPr>
              <a:t>https://www.sciencedirect.com/topics/economics-econometrics-and-finance/instrumental-variables</a:t>
            </a:r>
            <a:r>
              <a:rPr lang="en-GB" sz="800" dirty="0"/>
              <a:t> (Accessed: October 15, 2025).</a:t>
            </a:r>
            <a:endParaRPr lang="en-GB" sz="800" dirty="0">
              <a:effectLst/>
            </a:endParaRPr>
          </a:p>
        </p:txBody>
      </p:sp>
      <p:pic>
        <p:nvPicPr>
          <p:cNvPr id="6148" name="Picture 4">
            <a:extLst>
              <a:ext uri="{FF2B5EF4-FFF2-40B4-BE49-F238E27FC236}">
                <a16:creationId xmlns:a16="http://schemas.microsoft.com/office/drawing/2014/main" id="{A6BDD44E-60FD-9CDC-8466-19D0F7A47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101" y="2029523"/>
            <a:ext cx="313372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45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5A415-3CB6-BBF7-D89A-197893FE7B0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43EA3C3-4888-716D-1CB9-F6AACEFD60EF}"/>
              </a:ext>
            </a:extLst>
          </p:cNvPr>
          <p:cNvSpPr>
            <a:spLocks noGrp="1"/>
          </p:cNvSpPr>
          <p:nvPr>
            <p:ph idx="1"/>
          </p:nvPr>
        </p:nvSpPr>
        <p:spPr>
          <a:xfrm>
            <a:off x="432001" y="1518483"/>
            <a:ext cx="5722794" cy="4709516"/>
          </a:xfrm>
        </p:spPr>
        <p:txBody>
          <a:bodyPr>
            <a:normAutofit/>
          </a:bodyPr>
          <a:lstStyle/>
          <a:p>
            <a:r>
              <a:rPr lang="en-GB" sz="1200" b="1" dirty="0"/>
              <a:t>Background</a:t>
            </a:r>
          </a:p>
          <a:p>
            <a:pPr marL="285750" indent="-285750">
              <a:buFont typeface="Arial" panose="020B0604020202020204" pitchFamily="34" charset="0"/>
              <a:buChar char="•"/>
            </a:pPr>
            <a:r>
              <a:rPr lang="en-GB" sz="1200" dirty="0"/>
              <a:t>“The goal of this paper is to measure the long-term </a:t>
            </a:r>
            <a:r>
              <a:rPr lang="en-GB" sz="1200" dirty="0" err="1"/>
              <a:t>labor</a:t>
            </a:r>
            <a:r>
              <a:rPr lang="en-GB" sz="1200" dirty="0"/>
              <a:t> market consequences of military services during the Vietnam era.”</a:t>
            </a:r>
          </a:p>
          <a:p>
            <a:pPr marL="285750" indent="-285750">
              <a:buFont typeface="Arial" panose="020B0604020202020204" pitchFamily="34" charset="0"/>
              <a:buChar char="•"/>
            </a:pPr>
            <a:r>
              <a:rPr lang="en-GB" sz="1200" dirty="0"/>
              <a:t>“Previous research comparing civilian earnings by veteran status may be biased by the fact that certain types of men are more likely to serve in the armed forces than others.” (e.g., men with fewer civilian opportunities are more likely to enlist)</a:t>
            </a:r>
          </a:p>
          <a:p>
            <a:pPr>
              <a:spcBef>
                <a:spcPts val="600"/>
              </a:spcBef>
            </a:pPr>
            <a:r>
              <a:rPr lang="en-GB" sz="1200" b="1" dirty="0"/>
              <a:t>Design</a:t>
            </a:r>
          </a:p>
          <a:p>
            <a:pPr marL="285750" indent="-285750">
              <a:buFont typeface="Arial" panose="020B0604020202020204" pitchFamily="34" charset="0"/>
              <a:buChar char="•"/>
            </a:pPr>
            <a:r>
              <a:rPr lang="en-GB" sz="1200" dirty="0"/>
              <a:t>Social Security administrative records were linked to draft lottery numbers (1-365) from the Vietnam War period to create a natural experiment (a lower no. meant higher priority for induction).</a:t>
            </a:r>
          </a:p>
          <a:p>
            <a:pPr marL="285750" indent="-285750">
              <a:buFont typeface="Arial" panose="020B0604020202020204" pitchFamily="34" charset="0"/>
              <a:buChar char="•"/>
            </a:pPr>
            <a:r>
              <a:rPr lang="en-GB" sz="1200" dirty="0"/>
              <a:t>“If draft eligibility is correlated with veteran status but uncorrelated with other variables related to earnings, then earnings differences by draft-eligibility status can be attributed to military service.”</a:t>
            </a:r>
          </a:p>
          <a:p>
            <a:pPr marL="285750" indent="-285750">
              <a:buFont typeface="Arial" panose="020B0604020202020204" pitchFamily="34" charset="0"/>
              <a:buChar char="•"/>
            </a:pPr>
            <a:r>
              <a:rPr lang="en-GB" sz="1200" dirty="0"/>
              <a:t>Note: Lotteries were held from 1970-1973 for men born 1944-1953, though only those drawn in 1970-1972 resulted in actual inductions.</a:t>
            </a:r>
          </a:p>
          <a:p>
            <a:pPr>
              <a:spcBef>
                <a:spcPts val="600"/>
              </a:spcBef>
            </a:pPr>
            <a:r>
              <a:rPr lang="en-GB" sz="1200" b="1" dirty="0"/>
              <a:t>Results</a:t>
            </a:r>
          </a:p>
          <a:p>
            <a:pPr marL="285750" indent="-285750">
              <a:buFont typeface="Arial" panose="020B0604020202020204" pitchFamily="34" charset="0"/>
              <a:buChar char="•"/>
            </a:pPr>
            <a:r>
              <a:rPr lang="en-GB" sz="1200" dirty="0"/>
              <a:t>“Results indicate that white veterans earn approximately 15 percent less than nonveterans as much as ten years after their discharge from the military, equivalent to a loss of two years of civilian </a:t>
            </a:r>
            <a:r>
              <a:rPr lang="en-GB" sz="1200" dirty="0" err="1"/>
              <a:t>labor</a:t>
            </a:r>
            <a:r>
              <a:rPr lang="en-GB" sz="1200" dirty="0"/>
              <a:t> market experience.”</a:t>
            </a:r>
          </a:p>
        </p:txBody>
      </p:sp>
      <p:sp>
        <p:nvSpPr>
          <p:cNvPr id="17" name="Title 4">
            <a:extLst>
              <a:ext uri="{FF2B5EF4-FFF2-40B4-BE49-F238E27FC236}">
                <a16:creationId xmlns:a16="http://schemas.microsoft.com/office/drawing/2014/main" id="{900D28C5-9758-066E-3C0C-09B36E2BC998}"/>
              </a:ext>
            </a:extLst>
          </p:cNvPr>
          <p:cNvSpPr>
            <a:spLocks noGrp="1"/>
          </p:cNvSpPr>
          <p:nvPr>
            <p:ph type="title"/>
          </p:nvPr>
        </p:nvSpPr>
        <p:spPr/>
        <p:txBody>
          <a:bodyPr>
            <a:noAutofit/>
          </a:bodyPr>
          <a:lstStyle/>
          <a:p>
            <a:r>
              <a:rPr lang="en-GB" sz="2800" dirty="0"/>
              <a:t>IV Ex.: Lifetime Earnings and the Vietnam Era Draft Lottery</a:t>
            </a:r>
            <a:endParaRPr lang="en-GB" sz="2800" spc="-40" dirty="0"/>
          </a:p>
        </p:txBody>
      </p:sp>
      <p:sp>
        <p:nvSpPr>
          <p:cNvPr id="6" name="TextBox 5">
            <a:extLst>
              <a:ext uri="{FF2B5EF4-FFF2-40B4-BE49-F238E27FC236}">
                <a16:creationId xmlns:a16="http://schemas.microsoft.com/office/drawing/2014/main" id="{C1ADF60B-263C-92A4-EC82-7AD1AC739226}"/>
              </a:ext>
            </a:extLst>
          </p:cNvPr>
          <p:cNvSpPr txBox="1"/>
          <p:nvPr/>
        </p:nvSpPr>
        <p:spPr>
          <a:xfrm>
            <a:off x="6979220" y="5643224"/>
            <a:ext cx="4313966" cy="461665"/>
          </a:xfrm>
          <a:prstGeom prst="rect">
            <a:avLst/>
          </a:prstGeom>
          <a:noFill/>
        </p:spPr>
        <p:txBody>
          <a:bodyPr wrap="square" rtlCol="0">
            <a:spAutoFit/>
          </a:bodyPr>
          <a:lstStyle/>
          <a:p>
            <a:pPr algn="ctr"/>
            <a:r>
              <a:rPr lang="en-GB" sz="800" dirty="0"/>
              <a:t>Angrist, J.D. (1990) “Lifetime Earnings and the Vietnam Era Draft Lottery: Evidence from Social Security Administrative Records,” </a:t>
            </a:r>
            <a:r>
              <a:rPr lang="en-GB" sz="800" i="1" dirty="0"/>
              <a:t>The American Economic Review</a:t>
            </a:r>
            <a:r>
              <a:rPr lang="en-GB" sz="800" dirty="0"/>
              <a:t>, 80(3), pp. 313–336.</a:t>
            </a:r>
            <a:endParaRPr lang="en-GB" sz="800" dirty="0">
              <a:effectLst/>
            </a:endParaRPr>
          </a:p>
        </p:txBody>
      </p:sp>
      <p:pic>
        <p:nvPicPr>
          <p:cNvPr id="3" name="Picture 2">
            <a:extLst>
              <a:ext uri="{FF2B5EF4-FFF2-40B4-BE49-F238E27FC236}">
                <a16:creationId xmlns:a16="http://schemas.microsoft.com/office/drawing/2014/main" id="{30F2F0D0-703C-CB30-3C1D-3BEFF20A05B8}"/>
              </a:ext>
            </a:extLst>
          </p:cNvPr>
          <p:cNvPicPr>
            <a:picLocks noChangeAspect="1"/>
          </p:cNvPicPr>
          <p:nvPr/>
        </p:nvPicPr>
        <p:blipFill>
          <a:blip r:embed="rId3"/>
          <a:stretch>
            <a:fillRect/>
          </a:stretch>
        </p:blipFill>
        <p:spPr>
          <a:xfrm>
            <a:off x="6888218" y="1518483"/>
            <a:ext cx="4495970" cy="3966859"/>
          </a:xfrm>
          <a:prstGeom prst="rect">
            <a:avLst/>
          </a:prstGeom>
        </p:spPr>
      </p:pic>
    </p:spTree>
    <p:extLst>
      <p:ext uri="{BB962C8B-B14F-4D97-AF65-F5344CB8AC3E}">
        <p14:creationId xmlns:p14="http://schemas.microsoft.com/office/powerpoint/2010/main" val="64425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AA93E-B816-E760-0CA7-9A80807396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BB25C-B9E7-2792-6354-CD97C8A10EBE}"/>
              </a:ext>
            </a:extLst>
          </p:cNvPr>
          <p:cNvSpPr>
            <a:spLocks noGrp="1"/>
          </p:cNvSpPr>
          <p:nvPr>
            <p:ph type="title"/>
          </p:nvPr>
        </p:nvSpPr>
        <p:spPr>
          <a:xfrm>
            <a:off x="521688" y="2165645"/>
            <a:ext cx="5618446" cy="1325563"/>
          </a:xfrm>
        </p:spPr>
        <p:txBody>
          <a:bodyPr/>
          <a:lstStyle/>
          <a:p>
            <a:r>
              <a:rPr lang="en-GB" sz="4400" dirty="0"/>
              <a:t>Adjustment Based Methods</a:t>
            </a:r>
          </a:p>
        </p:txBody>
      </p:sp>
      <p:sp>
        <p:nvSpPr>
          <p:cNvPr id="3" name="Text Placeholder 2">
            <a:extLst>
              <a:ext uri="{FF2B5EF4-FFF2-40B4-BE49-F238E27FC236}">
                <a16:creationId xmlns:a16="http://schemas.microsoft.com/office/drawing/2014/main" id="{6F6407A5-21FF-36BD-1892-3BBE19A21A98}"/>
              </a:ext>
            </a:extLst>
          </p:cNvPr>
          <p:cNvSpPr>
            <a:spLocks noGrp="1"/>
          </p:cNvSpPr>
          <p:nvPr>
            <p:ph type="body" sz="quarter" idx="13"/>
          </p:nvPr>
        </p:nvSpPr>
        <p:spPr/>
        <p:txBody>
          <a:bodyPr/>
          <a:lstStyle/>
          <a:p>
            <a:r>
              <a:rPr lang="en-GB" dirty="0"/>
              <a:t>Section 4</a:t>
            </a:r>
          </a:p>
        </p:txBody>
      </p:sp>
    </p:spTree>
    <p:extLst>
      <p:ext uri="{BB962C8B-B14F-4D97-AF65-F5344CB8AC3E}">
        <p14:creationId xmlns:p14="http://schemas.microsoft.com/office/powerpoint/2010/main" val="136940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51B8-03B4-BD1C-7F5B-3BEC80073F7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E7FDE77-3FEB-1A4B-20E5-E1FA177E8343}"/>
              </a:ext>
            </a:extLst>
          </p:cNvPr>
          <p:cNvSpPr>
            <a:spLocks noGrp="1"/>
          </p:cNvSpPr>
          <p:nvPr>
            <p:ph idx="1"/>
          </p:nvPr>
        </p:nvSpPr>
        <p:spPr>
          <a:xfrm>
            <a:off x="432000" y="1518483"/>
            <a:ext cx="11088000" cy="4709516"/>
          </a:xfrm>
        </p:spPr>
        <p:txBody>
          <a:bodyPr>
            <a:normAutofit lnSpcReduction="10000"/>
          </a:bodyPr>
          <a:lstStyle/>
          <a:p>
            <a:pPr marL="285750" indent="-285750">
              <a:spcAft>
                <a:spcPts val="1200"/>
              </a:spcAft>
              <a:buFont typeface="Arial" panose="020B0604020202020204" pitchFamily="34" charset="0"/>
              <a:buChar char="•"/>
            </a:pPr>
            <a:r>
              <a:rPr lang="en-GB" sz="1800" b="1" dirty="0"/>
              <a:t>Roots in applied statistics and epidemiology</a:t>
            </a:r>
            <a:br>
              <a:rPr lang="en-GB" sz="1800" dirty="0"/>
            </a:br>
            <a:r>
              <a:rPr lang="en-GB" sz="1800" dirty="0"/>
              <a:t>These approaches extend traditional outcome regression models to better estimate causal effects from observational data.</a:t>
            </a:r>
          </a:p>
          <a:p>
            <a:pPr marL="285750" indent="-285750">
              <a:spcAft>
                <a:spcPts val="1200"/>
              </a:spcAft>
              <a:buFont typeface="Arial" panose="020B0604020202020204" pitchFamily="34" charset="0"/>
              <a:buChar char="•"/>
            </a:pPr>
            <a:r>
              <a:rPr lang="en-GB" sz="1800" b="1" dirty="0"/>
              <a:t>Leverages adjustment of confounding factors of interest</a:t>
            </a:r>
            <a:br>
              <a:rPr lang="en-GB" sz="1800" dirty="0"/>
            </a:br>
            <a:r>
              <a:rPr lang="en-GB" sz="1800" dirty="0"/>
              <a:t>Aims to adjust for measured confounding factors to make treatment groups more comparable, mimicking what randomisation would have achieved.</a:t>
            </a:r>
          </a:p>
          <a:p>
            <a:pPr marL="285750" indent="-285750">
              <a:spcAft>
                <a:spcPts val="1200"/>
              </a:spcAft>
              <a:buFont typeface="Arial" panose="020B0604020202020204" pitchFamily="34" charset="0"/>
              <a:buChar char="•"/>
            </a:pPr>
            <a:r>
              <a:rPr lang="en-GB" sz="1800" b="1" dirty="0"/>
              <a:t>Applicable in settings where data on a wide range of variables is available</a:t>
            </a:r>
            <a:br>
              <a:rPr lang="en-GB" sz="1800" dirty="0"/>
            </a:br>
            <a:r>
              <a:rPr lang="en-GB" sz="1800" dirty="0"/>
              <a:t>Is particularly popular in fields where rich data is available on a wide range of variables (demographic, clinical, behavioural) overtime </a:t>
            </a:r>
            <a:br>
              <a:rPr lang="en-GB" sz="1800" dirty="0"/>
            </a:br>
            <a:r>
              <a:rPr lang="en-GB" sz="1800" dirty="0"/>
              <a:t>(e.g., with NHS and ONS data)</a:t>
            </a:r>
          </a:p>
          <a:p>
            <a:pPr marL="285750" indent="-285750">
              <a:spcAft>
                <a:spcPts val="1200"/>
              </a:spcAft>
              <a:buFont typeface="Arial" panose="020B0604020202020204" pitchFamily="34" charset="0"/>
              <a:buChar char="•"/>
            </a:pPr>
            <a:r>
              <a:rPr lang="en-GB" sz="1800" b="1" dirty="0"/>
              <a:t>Particularly relevant in head-to-head comparisons of treatments overtime</a:t>
            </a:r>
            <a:br>
              <a:rPr lang="en-GB" sz="1800" dirty="0"/>
            </a:br>
            <a:r>
              <a:rPr lang="en-GB" sz="1800" dirty="0"/>
              <a:t>G-Methods are uniquely able to adjust for time varying confounding to estimate the causal effect of fully adhering to treatment overtime.</a:t>
            </a:r>
          </a:p>
          <a:p>
            <a:pPr marL="285750" indent="-285750">
              <a:spcAft>
                <a:spcPts val="1200"/>
              </a:spcAft>
              <a:buFont typeface="Arial" panose="020B0604020202020204" pitchFamily="34" charset="0"/>
              <a:buChar char="•"/>
            </a:pPr>
            <a:r>
              <a:rPr lang="en-GB" sz="1800" b="1" dirty="0"/>
              <a:t>Allows for more robust causal inference when combined with the Target Trial Emulation Framework</a:t>
            </a:r>
            <a:endParaRPr lang="en-GB" sz="1800" dirty="0"/>
          </a:p>
        </p:txBody>
      </p:sp>
      <p:sp>
        <p:nvSpPr>
          <p:cNvPr id="17" name="Title 4">
            <a:extLst>
              <a:ext uri="{FF2B5EF4-FFF2-40B4-BE49-F238E27FC236}">
                <a16:creationId xmlns:a16="http://schemas.microsoft.com/office/drawing/2014/main" id="{257109CD-232D-D6EC-E67B-E718814AE699}"/>
              </a:ext>
            </a:extLst>
          </p:cNvPr>
          <p:cNvSpPr>
            <a:spLocks noGrp="1"/>
          </p:cNvSpPr>
          <p:nvPr>
            <p:ph type="title"/>
          </p:nvPr>
        </p:nvSpPr>
        <p:spPr/>
        <p:txBody>
          <a:bodyPr/>
          <a:lstStyle/>
          <a:p>
            <a:r>
              <a:rPr lang="en-GB" dirty="0"/>
              <a:t>Overview of Adjustment Based Methods</a:t>
            </a:r>
            <a:endParaRPr lang="en-GB" spc="-40" dirty="0"/>
          </a:p>
        </p:txBody>
      </p:sp>
    </p:spTree>
    <p:extLst>
      <p:ext uri="{BB962C8B-B14F-4D97-AF65-F5344CB8AC3E}">
        <p14:creationId xmlns:p14="http://schemas.microsoft.com/office/powerpoint/2010/main" val="346404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6195-C89D-0943-8328-CCAE43C134B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7E11F5-2FA7-10C8-68AE-A57E999AAE96}"/>
              </a:ext>
            </a:extLst>
          </p:cNvPr>
          <p:cNvSpPr>
            <a:spLocks noGrp="1"/>
          </p:cNvSpPr>
          <p:nvPr>
            <p:ph idx="1"/>
          </p:nvPr>
        </p:nvSpPr>
        <p:spPr>
          <a:xfrm>
            <a:off x="432000" y="1518483"/>
            <a:ext cx="5024903" cy="4550478"/>
          </a:xfrm>
        </p:spPr>
        <p:txBody>
          <a:bodyPr>
            <a:normAutofit fontScale="85000" lnSpcReduction="20000"/>
          </a:bodyPr>
          <a:lstStyle/>
          <a:p>
            <a:pPr>
              <a:spcAft>
                <a:spcPts val="1800"/>
              </a:spcAft>
            </a:pPr>
            <a:r>
              <a:rPr lang="en-GB" sz="1800" dirty="0"/>
              <a:t>Target Trial Emulation is a framework first established by Hernan and Robins in 2016 for comparative effectiveness research.</a:t>
            </a:r>
          </a:p>
          <a:p>
            <a:pPr>
              <a:spcAft>
                <a:spcPts val="1800"/>
              </a:spcAft>
            </a:pPr>
            <a:r>
              <a:rPr lang="en-GB" sz="1800" dirty="0"/>
              <a:t>To overcome many common biases in conventional observational research, the framework makes the ideal randomized target trial explicit before any analysis is attempted.</a:t>
            </a:r>
          </a:p>
          <a:p>
            <a:pPr>
              <a:spcAft>
                <a:spcPts val="1800"/>
              </a:spcAft>
            </a:pPr>
            <a:r>
              <a:rPr lang="en-GB" sz="1800" dirty="0"/>
              <a:t>The framework helps ensure that:</a:t>
            </a:r>
          </a:p>
          <a:p>
            <a:pPr marL="342900" indent="-342900">
              <a:spcAft>
                <a:spcPts val="1800"/>
              </a:spcAft>
              <a:buFont typeface="+mj-lt"/>
              <a:buAutoNum type="arabicPeriod"/>
            </a:pPr>
            <a:r>
              <a:rPr lang="en-GB" sz="1800" dirty="0"/>
              <a:t>Eligibility criteria are clearly specified</a:t>
            </a:r>
          </a:p>
          <a:p>
            <a:pPr marL="342900" indent="-342900">
              <a:spcAft>
                <a:spcPts val="1800"/>
              </a:spcAft>
              <a:buFont typeface="+mj-lt"/>
              <a:buAutoNum type="arabicPeriod"/>
            </a:pPr>
            <a:r>
              <a:rPr lang="en-GB" sz="1800" dirty="0"/>
              <a:t>The causal </a:t>
            </a:r>
            <a:r>
              <a:rPr lang="en-GB" sz="1800" dirty="0" err="1"/>
              <a:t>estimand</a:t>
            </a:r>
            <a:r>
              <a:rPr lang="en-GB" sz="1800" dirty="0"/>
              <a:t> of interest is clearly articulated</a:t>
            </a:r>
          </a:p>
          <a:p>
            <a:pPr marL="342900" indent="-342900">
              <a:spcAft>
                <a:spcPts val="1800"/>
              </a:spcAft>
              <a:buFont typeface="+mj-lt"/>
              <a:buAutoNum type="arabicPeriod"/>
            </a:pPr>
            <a:r>
              <a:rPr lang="en-GB" sz="1800" dirty="0"/>
              <a:t>The analytical approach is outlined</a:t>
            </a:r>
          </a:p>
          <a:p>
            <a:pPr marL="342900" indent="-342900">
              <a:spcAft>
                <a:spcPts val="1800"/>
              </a:spcAft>
              <a:buFont typeface="+mj-lt"/>
              <a:buAutoNum type="arabicPeriod"/>
            </a:pPr>
            <a:r>
              <a:rPr lang="en-GB" sz="1800" dirty="0"/>
              <a:t>All identifying assumptions and limitations are made explicit</a:t>
            </a:r>
          </a:p>
          <a:p>
            <a:pPr>
              <a:spcAft>
                <a:spcPts val="1800"/>
              </a:spcAft>
            </a:pPr>
            <a:r>
              <a:rPr lang="en-GB" sz="1800" dirty="0"/>
              <a:t>Specifying a target trial also encourages engagement with stakeholders and incorporating expert opinion into the study design.</a:t>
            </a:r>
          </a:p>
        </p:txBody>
      </p:sp>
      <p:sp>
        <p:nvSpPr>
          <p:cNvPr id="17" name="Title 4">
            <a:extLst>
              <a:ext uri="{FF2B5EF4-FFF2-40B4-BE49-F238E27FC236}">
                <a16:creationId xmlns:a16="http://schemas.microsoft.com/office/drawing/2014/main" id="{572CBABC-7042-FE81-C27E-807C3C175576}"/>
              </a:ext>
            </a:extLst>
          </p:cNvPr>
          <p:cNvSpPr>
            <a:spLocks noGrp="1"/>
          </p:cNvSpPr>
          <p:nvPr>
            <p:ph type="title"/>
          </p:nvPr>
        </p:nvSpPr>
        <p:spPr/>
        <p:txBody>
          <a:bodyPr>
            <a:noAutofit/>
          </a:bodyPr>
          <a:lstStyle/>
          <a:p>
            <a:r>
              <a:rPr lang="en-GB" sz="2800" dirty="0"/>
              <a:t>Aligning Observational Studies with the Gold Standard (RCTs)</a:t>
            </a:r>
            <a:endParaRPr lang="en-GB" sz="2800" spc="-40" dirty="0"/>
          </a:p>
        </p:txBody>
      </p:sp>
      <p:sp>
        <p:nvSpPr>
          <p:cNvPr id="6" name="TextBox 5">
            <a:extLst>
              <a:ext uri="{FF2B5EF4-FFF2-40B4-BE49-F238E27FC236}">
                <a16:creationId xmlns:a16="http://schemas.microsoft.com/office/drawing/2014/main" id="{2820A826-830C-2261-D3D6-7B06B7B74E9A}"/>
              </a:ext>
            </a:extLst>
          </p:cNvPr>
          <p:cNvSpPr txBox="1"/>
          <p:nvPr/>
        </p:nvSpPr>
        <p:spPr>
          <a:xfrm>
            <a:off x="6096000" y="5527813"/>
            <a:ext cx="5382750" cy="461665"/>
          </a:xfrm>
          <a:prstGeom prst="rect">
            <a:avLst/>
          </a:prstGeom>
          <a:noFill/>
        </p:spPr>
        <p:txBody>
          <a:bodyPr wrap="square" rtlCol="0">
            <a:spAutoFit/>
          </a:bodyPr>
          <a:lstStyle/>
          <a:p>
            <a:pPr algn="ctr"/>
            <a:r>
              <a:rPr lang="en-US" sz="800" dirty="0"/>
              <a:t>Hernán, M.A. </a:t>
            </a:r>
            <a:r>
              <a:rPr lang="en-US" sz="800" i="1" dirty="0"/>
              <a:t>et al.</a:t>
            </a:r>
            <a:r>
              <a:rPr lang="en-US" sz="800" dirty="0"/>
              <a:t> (2025) ‘The Target Trial Framework for Causal Inference From Observational Data: Why and When Is It Helpful?’, </a:t>
            </a:r>
            <a:r>
              <a:rPr lang="en-US" sz="800" i="1" dirty="0"/>
              <a:t>Annals of Internal Medicine</a:t>
            </a:r>
            <a:r>
              <a:rPr lang="en-US" sz="800" dirty="0"/>
              <a:t>, 178(3), pp. 402–407. Available at: </a:t>
            </a:r>
            <a:r>
              <a:rPr lang="en-US" sz="800" dirty="0">
                <a:hlinkClick r:id="rId3"/>
              </a:rPr>
              <a:t>https://doi.org/10.7326/ANNALS-24-01871</a:t>
            </a:r>
            <a:r>
              <a:rPr lang="en-US" sz="800" dirty="0"/>
              <a:t>.</a:t>
            </a:r>
            <a:endParaRPr lang="en-US" sz="800" dirty="0">
              <a:effectLst/>
            </a:endParaRPr>
          </a:p>
        </p:txBody>
      </p:sp>
      <p:pic>
        <p:nvPicPr>
          <p:cNvPr id="8" name="Picture 7">
            <a:extLst>
              <a:ext uri="{FF2B5EF4-FFF2-40B4-BE49-F238E27FC236}">
                <a16:creationId xmlns:a16="http://schemas.microsoft.com/office/drawing/2014/main" id="{865808DE-0729-8F93-6B2E-FF1DDD40F1D6}"/>
              </a:ext>
            </a:extLst>
          </p:cNvPr>
          <p:cNvPicPr>
            <a:picLocks noChangeAspect="1"/>
          </p:cNvPicPr>
          <p:nvPr/>
        </p:nvPicPr>
        <p:blipFill>
          <a:blip r:embed="rId4"/>
          <a:stretch>
            <a:fillRect/>
          </a:stretch>
        </p:blipFill>
        <p:spPr>
          <a:xfrm>
            <a:off x="5749292" y="1484929"/>
            <a:ext cx="6086862" cy="3921508"/>
          </a:xfrm>
          <a:prstGeom prst="rect">
            <a:avLst/>
          </a:prstGeom>
        </p:spPr>
      </p:pic>
    </p:spTree>
    <p:extLst>
      <p:ext uri="{BB962C8B-B14F-4D97-AF65-F5344CB8AC3E}">
        <p14:creationId xmlns:p14="http://schemas.microsoft.com/office/powerpoint/2010/main" val="428589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68EE8-4834-B023-F3A2-A79E6E9C62B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5F0E2B-C08F-9FBD-28C2-3B07407CF9F5}"/>
              </a:ext>
            </a:extLst>
          </p:cNvPr>
          <p:cNvSpPr>
            <a:spLocks noGrp="1"/>
          </p:cNvSpPr>
          <p:nvPr>
            <p:ph idx="1"/>
          </p:nvPr>
        </p:nvSpPr>
        <p:spPr>
          <a:xfrm>
            <a:off x="432001" y="1518483"/>
            <a:ext cx="6263768" cy="4550478"/>
          </a:xfrm>
        </p:spPr>
        <p:txBody>
          <a:bodyPr>
            <a:normAutofit/>
          </a:bodyPr>
          <a:lstStyle/>
          <a:p>
            <a:pPr>
              <a:spcAft>
                <a:spcPts val="1200"/>
              </a:spcAft>
            </a:pPr>
            <a:r>
              <a:rPr lang="en-US" sz="2000" b="1" dirty="0">
                <a:latin typeface="+mj-lt"/>
                <a:ea typeface="SimSun" panose="02010600030101010101" pitchFamily="2" charset="-122"/>
                <a:cs typeface="Times New Roman" panose="02020603050405020304" pitchFamily="18" charset="0"/>
              </a:rPr>
              <a:t>NICE Real-World Evidence Framework</a:t>
            </a:r>
          </a:p>
          <a:p>
            <a:pPr marL="342900" indent="-342900">
              <a:spcAft>
                <a:spcPts val="1200"/>
              </a:spcAft>
              <a:buFont typeface="Arial" panose="020B0604020202020204" pitchFamily="34" charset="0"/>
              <a:buChar char="•"/>
            </a:pPr>
            <a:r>
              <a:rPr lang="en-US" sz="2000" dirty="0">
                <a:latin typeface="+mj-lt"/>
                <a:ea typeface="SimSun" panose="02010600030101010101" pitchFamily="2" charset="-122"/>
                <a:cs typeface="Times New Roman" panose="02020603050405020304" pitchFamily="18" charset="0"/>
              </a:rPr>
              <a:t>“Non-</a:t>
            </a:r>
            <a:r>
              <a:rPr lang="en-US" sz="2000" dirty="0" err="1">
                <a:latin typeface="+mj-lt"/>
                <a:ea typeface="SimSun" panose="02010600030101010101" pitchFamily="2" charset="-122"/>
                <a:cs typeface="Times New Roman" panose="02020603050405020304" pitchFamily="18" charset="0"/>
              </a:rPr>
              <a:t>randomised</a:t>
            </a:r>
            <a:r>
              <a:rPr lang="en-US" sz="2000" dirty="0">
                <a:latin typeface="+mj-lt"/>
                <a:ea typeface="SimSun" panose="02010600030101010101" pitchFamily="2" charset="-122"/>
                <a:cs typeface="Times New Roman" panose="02020603050405020304" pitchFamily="18" charset="0"/>
              </a:rPr>
              <a:t> studies should be designed to mimic the </a:t>
            </a:r>
            <a:r>
              <a:rPr lang="en-US" sz="2000" dirty="0" err="1">
                <a:latin typeface="+mj-lt"/>
                <a:ea typeface="SimSun" panose="02010600030101010101" pitchFamily="2" charset="-122"/>
                <a:cs typeface="Times New Roman" panose="02020603050405020304" pitchFamily="18" charset="0"/>
              </a:rPr>
              <a:t>randomised</a:t>
            </a:r>
            <a:r>
              <a:rPr lang="en-US" sz="2000" dirty="0">
                <a:latin typeface="+mj-lt"/>
                <a:ea typeface="SimSun" panose="02010600030101010101" pitchFamily="2" charset="-122"/>
                <a:cs typeface="Times New Roman" panose="02020603050405020304" pitchFamily="18" charset="0"/>
              </a:rPr>
              <a:t> trial that would ideally have been performed unconstrained by ethical or feasibility challenges”</a:t>
            </a:r>
          </a:p>
          <a:p>
            <a:pPr marL="342900" indent="-342900">
              <a:spcAft>
                <a:spcPts val="1200"/>
              </a:spcAft>
              <a:buFont typeface="Arial" panose="020B0604020202020204" pitchFamily="34" charset="0"/>
              <a:buChar char="•"/>
            </a:pPr>
            <a:r>
              <a:rPr lang="en-US" sz="2000" dirty="0">
                <a:latin typeface="+mj-lt"/>
                <a:ea typeface="SimSun" panose="02010600030101010101" pitchFamily="2" charset="-122"/>
                <a:cs typeface="Times New Roman" panose="02020603050405020304" pitchFamily="18" charset="0"/>
              </a:rPr>
              <a:t>“Studies should aim to emulate the target trial as closely as possible and, if this is not possible, trade-offs should be clearly described.”</a:t>
            </a:r>
          </a:p>
          <a:p>
            <a:pPr marL="342900" indent="-342900">
              <a:spcAft>
                <a:spcPts val="1200"/>
              </a:spcAft>
              <a:buFont typeface="Arial" panose="020B0604020202020204" pitchFamily="34" charset="0"/>
              <a:buChar char="•"/>
            </a:pPr>
            <a:r>
              <a:rPr lang="en-US" sz="2000" dirty="0">
                <a:latin typeface="+mj-lt"/>
                <a:ea typeface="SimSun" panose="02010600030101010101" pitchFamily="2" charset="-122"/>
                <a:cs typeface="Times New Roman" panose="02020603050405020304" pitchFamily="18" charset="0"/>
              </a:rPr>
              <a:t>“The target trial can be defined across 7 dimensions: eligibility criteria, treatment strategies, assignment procedure, follow-up period, outcomes, causal effect of interest and analysis plan.”</a:t>
            </a:r>
          </a:p>
        </p:txBody>
      </p:sp>
      <p:sp>
        <p:nvSpPr>
          <p:cNvPr id="17" name="Title 4">
            <a:extLst>
              <a:ext uri="{FF2B5EF4-FFF2-40B4-BE49-F238E27FC236}">
                <a16:creationId xmlns:a16="http://schemas.microsoft.com/office/drawing/2014/main" id="{F6294ADC-CCBC-FD7D-46AD-F291C6CCBC78}"/>
              </a:ext>
            </a:extLst>
          </p:cNvPr>
          <p:cNvSpPr>
            <a:spLocks noGrp="1"/>
          </p:cNvSpPr>
          <p:nvPr>
            <p:ph type="title"/>
          </p:nvPr>
        </p:nvSpPr>
        <p:spPr/>
        <p:txBody>
          <a:bodyPr>
            <a:noAutofit/>
          </a:bodyPr>
          <a:lstStyle/>
          <a:p>
            <a:r>
              <a:rPr lang="en-GB" sz="2800" dirty="0"/>
              <a:t>How NICE’s RWE Framework Embeds Target Trial Principles</a:t>
            </a:r>
            <a:endParaRPr lang="en-GB" sz="2800" spc="-40" dirty="0"/>
          </a:p>
        </p:txBody>
      </p:sp>
      <p:pic>
        <p:nvPicPr>
          <p:cNvPr id="2" name="Picture 1">
            <a:extLst>
              <a:ext uri="{FF2B5EF4-FFF2-40B4-BE49-F238E27FC236}">
                <a16:creationId xmlns:a16="http://schemas.microsoft.com/office/drawing/2014/main" id="{ABC473E2-1E2E-690D-EE1D-FFB9134EE0DF}"/>
              </a:ext>
            </a:extLst>
          </p:cNvPr>
          <p:cNvPicPr>
            <a:picLocks noChangeAspect="1"/>
          </p:cNvPicPr>
          <p:nvPr/>
        </p:nvPicPr>
        <p:blipFill>
          <a:blip r:embed="rId3"/>
          <a:stretch>
            <a:fillRect/>
          </a:stretch>
        </p:blipFill>
        <p:spPr>
          <a:xfrm>
            <a:off x="7017087" y="1297186"/>
            <a:ext cx="4567772" cy="4689512"/>
          </a:xfrm>
          <a:prstGeom prst="rect">
            <a:avLst/>
          </a:prstGeom>
        </p:spPr>
      </p:pic>
    </p:spTree>
    <p:extLst>
      <p:ext uri="{BB962C8B-B14F-4D97-AF65-F5344CB8AC3E}">
        <p14:creationId xmlns:p14="http://schemas.microsoft.com/office/powerpoint/2010/main" val="20100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E5732-E4A9-5B7C-26A9-4F17BFC265F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138E05-C84B-57FC-8DB0-F127DDB8D847}"/>
              </a:ext>
            </a:extLst>
          </p:cNvPr>
          <p:cNvSpPr>
            <a:spLocks noGrp="1"/>
          </p:cNvSpPr>
          <p:nvPr>
            <p:ph idx="1"/>
          </p:nvPr>
        </p:nvSpPr>
        <p:spPr>
          <a:xfrm>
            <a:off x="432000" y="1518483"/>
            <a:ext cx="6595605" cy="4709516"/>
          </a:xfrm>
        </p:spPr>
        <p:txBody>
          <a:bodyPr>
            <a:normAutofit fontScale="92500" lnSpcReduction="20000"/>
          </a:bodyPr>
          <a:lstStyle/>
          <a:p>
            <a:pPr>
              <a:spcAft>
                <a:spcPts val="1200"/>
              </a:spcAft>
            </a:pPr>
            <a:r>
              <a:rPr lang="en-GB" sz="1600" dirty="0"/>
              <a:t>Comparing postmenopausal hormone therapy (oestrogen with progestin) vs no hormone use:</a:t>
            </a:r>
            <a:endParaRPr lang="en-GB" sz="1600" b="1" dirty="0"/>
          </a:p>
          <a:p>
            <a:pPr>
              <a:spcBef>
                <a:spcPts val="1200"/>
              </a:spcBef>
              <a:spcAft>
                <a:spcPts val="1200"/>
              </a:spcAft>
            </a:pPr>
            <a:r>
              <a:rPr lang="en-GB" sz="1600" b="1" dirty="0"/>
              <a:t>Observational Study – Nurses’ Health Study (1996)</a:t>
            </a:r>
          </a:p>
          <a:p>
            <a:pPr>
              <a:spcAft>
                <a:spcPts val="1200"/>
              </a:spcAft>
            </a:pPr>
            <a:r>
              <a:rPr lang="en-GB" sz="1600" dirty="0"/>
              <a:t>HR = </a:t>
            </a:r>
            <a:r>
              <a:rPr lang="en-GB" sz="1600" dirty="0">
                <a:highlight>
                  <a:srgbClr val="FFFF00"/>
                </a:highlight>
              </a:rPr>
              <a:t>0.39</a:t>
            </a:r>
            <a:r>
              <a:rPr lang="en-GB" sz="1600" dirty="0"/>
              <a:t> (95% CI: 0.18 – 0.78) over 27,161 person-years of follow-up</a:t>
            </a:r>
          </a:p>
          <a:p>
            <a:pPr>
              <a:spcAft>
                <a:spcPts val="1200"/>
              </a:spcAft>
            </a:pPr>
            <a:r>
              <a:rPr lang="en-US" sz="1000" dirty="0" err="1"/>
              <a:t>Grodstein</a:t>
            </a:r>
            <a:r>
              <a:rPr lang="en-US" sz="1000" dirty="0"/>
              <a:t>, F. </a:t>
            </a:r>
            <a:r>
              <a:rPr lang="en-US" sz="1000" i="1" dirty="0"/>
              <a:t>et al.</a:t>
            </a:r>
            <a:r>
              <a:rPr lang="en-US" sz="1000" dirty="0"/>
              <a:t> (1996) ‘Postmenopausal Estrogen and Progestin Use and the Risk of Cardiovascular Disease’, </a:t>
            </a:r>
            <a:r>
              <a:rPr lang="en-US" sz="1000" i="1" dirty="0"/>
              <a:t>New England Journal of Medicine</a:t>
            </a:r>
            <a:r>
              <a:rPr lang="en-US" sz="1000" dirty="0"/>
              <a:t>, 335(7), pp. 453–461. Available at: </a:t>
            </a:r>
            <a:r>
              <a:rPr lang="en-US" sz="1000" dirty="0">
                <a:hlinkClick r:id="rId3"/>
              </a:rPr>
              <a:t>https://doi.org/10.1056/NEJM199608153350701</a:t>
            </a:r>
            <a:r>
              <a:rPr lang="en-US" sz="1000" dirty="0"/>
              <a:t>.</a:t>
            </a:r>
            <a:endParaRPr lang="en-GB" sz="1000" b="1" dirty="0"/>
          </a:p>
          <a:p>
            <a:pPr>
              <a:spcBef>
                <a:spcPts val="1200"/>
              </a:spcBef>
              <a:spcAft>
                <a:spcPts val="1200"/>
              </a:spcAft>
            </a:pPr>
            <a:r>
              <a:rPr lang="en-GB" sz="1600" b="1" dirty="0"/>
              <a:t>Randomized Controlled Trial (2003)</a:t>
            </a:r>
          </a:p>
          <a:p>
            <a:pPr>
              <a:spcAft>
                <a:spcPts val="1200"/>
              </a:spcAft>
            </a:pPr>
            <a:r>
              <a:rPr lang="en-GB" sz="1600" dirty="0"/>
              <a:t>HR = </a:t>
            </a:r>
            <a:r>
              <a:rPr lang="en-GB" sz="1600" dirty="0">
                <a:highlight>
                  <a:srgbClr val="FFFF00"/>
                </a:highlight>
              </a:rPr>
              <a:t>1.81</a:t>
            </a:r>
            <a:r>
              <a:rPr lang="en-GB" sz="1600" dirty="0"/>
              <a:t> (95% CI: 1.09 – 3.01) at 1 year of follow-up</a:t>
            </a:r>
          </a:p>
          <a:p>
            <a:pPr>
              <a:spcAft>
                <a:spcPts val="1200"/>
              </a:spcAft>
            </a:pPr>
            <a:r>
              <a:rPr lang="en-GB" sz="1600" dirty="0"/>
              <a:t>HR = </a:t>
            </a:r>
            <a:r>
              <a:rPr lang="en-GB" sz="1600" dirty="0">
                <a:highlight>
                  <a:srgbClr val="FFFF00"/>
                </a:highlight>
              </a:rPr>
              <a:t>1.24</a:t>
            </a:r>
            <a:r>
              <a:rPr lang="en-GB" sz="1600" dirty="0"/>
              <a:t> (95% CI: 1.00 – 1.54) for an overall average 5.6 years of follow-up</a:t>
            </a:r>
          </a:p>
          <a:p>
            <a:pPr>
              <a:spcAft>
                <a:spcPts val="1200"/>
              </a:spcAft>
            </a:pPr>
            <a:r>
              <a:rPr lang="en-US" sz="1000" dirty="0"/>
              <a:t>Manson, J.E. </a:t>
            </a:r>
            <a:r>
              <a:rPr lang="en-US" sz="1000" i="1" dirty="0"/>
              <a:t>et al.</a:t>
            </a:r>
            <a:r>
              <a:rPr lang="en-US" sz="1000" dirty="0"/>
              <a:t> (2003) ‘Estrogen plus Progestin and the Risk of Coronary Heart Disease’, </a:t>
            </a:r>
            <a:r>
              <a:rPr lang="en-US" sz="1000" i="1" dirty="0"/>
              <a:t>New England Journal of Medicine</a:t>
            </a:r>
            <a:r>
              <a:rPr lang="en-US" sz="1000" dirty="0"/>
              <a:t>, 349(6), pp. 523–534. Available at: </a:t>
            </a:r>
            <a:r>
              <a:rPr lang="en-US" sz="1000" dirty="0">
                <a:hlinkClick r:id="rId4"/>
              </a:rPr>
              <a:t>https://doi.org/10.1056/NEJMoa030808</a:t>
            </a:r>
            <a:r>
              <a:rPr lang="en-US" sz="1000" dirty="0"/>
              <a:t>.</a:t>
            </a:r>
            <a:endParaRPr lang="en-GB" sz="1600" dirty="0"/>
          </a:p>
          <a:p>
            <a:pPr>
              <a:spcBef>
                <a:spcPts val="1200"/>
              </a:spcBef>
              <a:spcAft>
                <a:spcPts val="1200"/>
              </a:spcAft>
            </a:pPr>
            <a:r>
              <a:rPr lang="en-GB" sz="1600" b="1" dirty="0"/>
              <a:t>Trial Emulation Study – Nurses’ Health Study with TTE (2008)</a:t>
            </a:r>
          </a:p>
          <a:p>
            <a:pPr>
              <a:spcAft>
                <a:spcPts val="1200"/>
              </a:spcAft>
            </a:pPr>
            <a:r>
              <a:rPr lang="en-GB" sz="1600" dirty="0"/>
              <a:t>HR = </a:t>
            </a:r>
            <a:r>
              <a:rPr lang="en-US" sz="1600" dirty="0">
                <a:highlight>
                  <a:srgbClr val="FFFF00"/>
                </a:highlight>
              </a:rPr>
              <a:t>1.42</a:t>
            </a:r>
            <a:r>
              <a:rPr lang="en-US" sz="1600" dirty="0"/>
              <a:t> (</a:t>
            </a:r>
            <a:r>
              <a:rPr lang="en-GB" sz="1600" dirty="0"/>
              <a:t>95% CI: </a:t>
            </a:r>
            <a:r>
              <a:rPr lang="en-US" sz="1600" dirty="0"/>
              <a:t>0.92–2.20) at 2 years of follow-up</a:t>
            </a:r>
          </a:p>
          <a:p>
            <a:pPr>
              <a:spcAft>
                <a:spcPts val="1200"/>
              </a:spcAft>
            </a:pPr>
            <a:r>
              <a:rPr lang="en-US" sz="1000" dirty="0"/>
              <a:t>Hernán, M.A. </a:t>
            </a:r>
            <a:r>
              <a:rPr lang="en-US" sz="1000" i="1" dirty="0"/>
              <a:t>et al.</a:t>
            </a:r>
            <a:r>
              <a:rPr lang="en-US" sz="1000" dirty="0"/>
              <a:t> (2008) ‘Observational Studies Analyzed Like Randomized Experiments: An Application to Postmenopausal Hormone Therapy and Coronary Heart Disease’, </a:t>
            </a:r>
            <a:r>
              <a:rPr lang="en-US" sz="1000" i="1" dirty="0"/>
              <a:t>Epidemiology</a:t>
            </a:r>
            <a:r>
              <a:rPr lang="en-US" sz="1000" dirty="0"/>
              <a:t>, 19(6), p. 766. Available at: </a:t>
            </a:r>
            <a:r>
              <a:rPr lang="en-US" sz="1000" dirty="0">
                <a:hlinkClick r:id="rId5"/>
              </a:rPr>
              <a:t>https://doi.org/10.1097/EDE.0b013e3181875e61</a:t>
            </a:r>
            <a:r>
              <a:rPr lang="en-US" sz="1000" dirty="0"/>
              <a:t>.</a:t>
            </a:r>
          </a:p>
          <a:p>
            <a:pPr>
              <a:spcAft>
                <a:spcPts val="1200"/>
              </a:spcAft>
            </a:pPr>
            <a:endParaRPr lang="en-GB" sz="1600" dirty="0"/>
          </a:p>
          <a:p>
            <a:pPr>
              <a:spcAft>
                <a:spcPts val="1200"/>
              </a:spcAft>
            </a:pPr>
            <a:endParaRPr lang="en-GB" sz="1600" dirty="0"/>
          </a:p>
        </p:txBody>
      </p:sp>
      <p:sp>
        <p:nvSpPr>
          <p:cNvPr id="17" name="Title 4">
            <a:extLst>
              <a:ext uri="{FF2B5EF4-FFF2-40B4-BE49-F238E27FC236}">
                <a16:creationId xmlns:a16="http://schemas.microsoft.com/office/drawing/2014/main" id="{B9E2BA8F-44C7-05C9-86D4-78A0AD5FAE3A}"/>
              </a:ext>
            </a:extLst>
          </p:cNvPr>
          <p:cNvSpPr>
            <a:spLocks noGrp="1"/>
          </p:cNvSpPr>
          <p:nvPr>
            <p:ph type="title"/>
          </p:nvPr>
        </p:nvSpPr>
        <p:spPr/>
        <p:txBody>
          <a:bodyPr>
            <a:normAutofit fontScale="90000"/>
          </a:bodyPr>
          <a:lstStyle/>
          <a:p>
            <a:r>
              <a:rPr lang="en-GB" dirty="0"/>
              <a:t>When Observational Studies &amp; Trials Tell Different Stories</a:t>
            </a:r>
            <a:endParaRPr lang="en-GB" spc="-40" dirty="0"/>
          </a:p>
        </p:txBody>
      </p:sp>
      <p:pic>
        <p:nvPicPr>
          <p:cNvPr id="8" name="Picture 7">
            <a:extLst>
              <a:ext uri="{FF2B5EF4-FFF2-40B4-BE49-F238E27FC236}">
                <a16:creationId xmlns:a16="http://schemas.microsoft.com/office/drawing/2014/main" id="{897624C9-C24E-E4E8-322E-4DC208331F17}"/>
              </a:ext>
            </a:extLst>
          </p:cNvPr>
          <p:cNvPicPr>
            <a:picLocks noChangeAspect="1"/>
          </p:cNvPicPr>
          <p:nvPr/>
        </p:nvPicPr>
        <p:blipFill>
          <a:blip r:embed="rId6"/>
          <a:srcRect r="33269" b="21521"/>
          <a:stretch>
            <a:fillRect/>
          </a:stretch>
        </p:blipFill>
        <p:spPr>
          <a:xfrm>
            <a:off x="7192899" y="1518483"/>
            <a:ext cx="4567100" cy="4623620"/>
          </a:xfrm>
          <a:prstGeom prst="rect">
            <a:avLst/>
          </a:prstGeom>
        </p:spPr>
      </p:pic>
    </p:spTree>
    <p:extLst>
      <p:ext uri="{BB962C8B-B14F-4D97-AF65-F5344CB8AC3E}">
        <p14:creationId xmlns:p14="http://schemas.microsoft.com/office/powerpoint/2010/main" val="131892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0D5B5-E169-0A1C-A30B-605F8C7321D5}"/>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1B238019-6F6C-2415-2858-5467EDB91078}"/>
              </a:ext>
            </a:extLst>
          </p:cNvPr>
          <p:cNvSpPr>
            <a:spLocks noGrp="1"/>
          </p:cNvSpPr>
          <p:nvPr>
            <p:ph type="title"/>
          </p:nvPr>
        </p:nvSpPr>
        <p:spPr/>
        <p:txBody>
          <a:bodyPr/>
          <a:lstStyle/>
          <a:p>
            <a:r>
              <a:rPr lang="en-GB" dirty="0"/>
              <a:t>The 10 Year Plan &amp; Model ICB Blueprint</a:t>
            </a:r>
            <a:endParaRPr lang="en-GB" spc="-40" dirty="0"/>
          </a:p>
        </p:txBody>
      </p:sp>
      <p:pic>
        <p:nvPicPr>
          <p:cNvPr id="6" name="Picture 5">
            <a:extLst>
              <a:ext uri="{FF2B5EF4-FFF2-40B4-BE49-F238E27FC236}">
                <a16:creationId xmlns:a16="http://schemas.microsoft.com/office/drawing/2014/main" id="{D04AABFF-8DF1-D671-7F5E-1EC82A98C284}"/>
              </a:ext>
            </a:extLst>
          </p:cNvPr>
          <p:cNvPicPr>
            <a:picLocks noChangeAspect="1"/>
          </p:cNvPicPr>
          <p:nvPr/>
        </p:nvPicPr>
        <p:blipFill>
          <a:blip r:embed="rId3"/>
          <a:stretch>
            <a:fillRect/>
          </a:stretch>
        </p:blipFill>
        <p:spPr>
          <a:xfrm>
            <a:off x="5738648" y="3675659"/>
            <a:ext cx="4591113" cy="2471761"/>
          </a:xfrm>
          <a:prstGeom prst="rect">
            <a:avLst/>
          </a:prstGeom>
        </p:spPr>
      </p:pic>
      <p:pic>
        <p:nvPicPr>
          <p:cNvPr id="8" name="Picture 7">
            <a:extLst>
              <a:ext uri="{FF2B5EF4-FFF2-40B4-BE49-F238E27FC236}">
                <a16:creationId xmlns:a16="http://schemas.microsoft.com/office/drawing/2014/main" id="{5E4BD950-7AAB-C324-D62D-C3422C7AF7A8}"/>
              </a:ext>
            </a:extLst>
          </p:cNvPr>
          <p:cNvPicPr>
            <a:picLocks noChangeAspect="1"/>
          </p:cNvPicPr>
          <p:nvPr/>
        </p:nvPicPr>
        <p:blipFill>
          <a:blip r:embed="rId4"/>
          <a:stretch>
            <a:fillRect/>
          </a:stretch>
        </p:blipFill>
        <p:spPr>
          <a:xfrm>
            <a:off x="6205404" y="1352164"/>
            <a:ext cx="3657600" cy="2268516"/>
          </a:xfrm>
          <a:prstGeom prst="rect">
            <a:avLst/>
          </a:prstGeom>
        </p:spPr>
      </p:pic>
      <p:pic>
        <p:nvPicPr>
          <p:cNvPr id="10" name="Picture 9">
            <a:extLst>
              <a:ext uri="{FF2B5EF4-FFF2-40B4-BE49-F238E27FC236}">
                <a16:creationId xmlns:a16="http://schemas.microsoft.com/office/drawing/2014/main" id="{471CF1A8-8710-D8BF-AA28-33E07FAC037D}"/>
              </a:ext>
            </a:extLst>
          </p:cNvPr>
          <p:cNvPicPr>
            <a:picLocks noChangeAspect="1"/>
          </p:cNvPicPr>
          <p:nvPr/>
        </p:nvPicPr>
        <p:blipFill>
          <a:blip r:embed="rId5"/>
          <a:stretch>
            <a:fillRect/>
          </a:stretch>
        </p:blipFill>
        <p:spPr>
          <a:xfrm>
            <a:off x="1540622" y="1370251"/>
            <a:ext cx="3371914" cy="4777169"/>
          </a:xfrm>
          <a:prstGeom prst="rect">
            <a:avLst/>
          </a:prstGeom>
        </p:spPr>
      </p:pic>
    </p:spTree>
    <p:extLst>
      <p:ext uri="{BB962C8B-B14F-4D97-AF65-F5344CB8AC3E}">
        <p14:creationId xmlns:p14="http://schemas.microsoft.com/office/powerpoint/2010/main" val="148967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80329-1D38-7CFF-3795-0749B7F2E50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478BA2A-182F-0306-5647-0C70E8C64B08}"/>
              </a:ext>
            </a:extLst>
          </p:cNvPr>
          <p:cNvSpPr>
            <a:spLocks noGrp="1"/>
          </p:cNvSpPr>
          <p:nvPr>
            <p:ph idx="1"/>
          </p:nvPr>
        </p:nvSpPr>
        <p:spPr>
          <a:xfrm>
            <a:off x="432000" y="1518483"/>
            <a:ext cx="6287147" cy="4709516"/>
          </a:xfrm>
        </p:spPr>
        <p:txBody>
          <a:bodyPr>
            <a:normAutofit lnSpcReduction="10000"/>
          </a:bodyPr>
          <a:lstStyle/>
          <a:p>
            <a:pPr>
              <a:spcAft>
                <a:spcPts val="1200"/>
              </a:spcAft>
            </a:pPr>
            <a:r>
              <a:rPr lang="en-GB" sz="1400" b="1" dirty="0"/>
              <a:t>Overview</a:t>
            </a:r>
            <a:endParaRPr lang="en-GB" sz="1400" dirty="0"/>
          </a:p>
          <a:p>
            <a:pPr marL="285750" indent="-285750">
              <a:spcAft>
                <a:spcPts val="1200"/>
              </a:spcAft>
              <a:buFont typeface="Arial" panose="020B0604020202020204" pitchFamily="34" charset="0"/>
              <a:buChar char="•"/>
            </a:pPr>
            <a:r>
              <a:rPr lang="en-GB" sz="1400" dirty="0"/>
              <a:t>Before applying adjustment-based methods, it is recommended to map out your assumed causal structure using a Directed Acyclic Graph (DAG).</a:t>
            </a:r>
          </a:p>
          <a:p>
            <a:pPr marL="285750" indent="-285750">
              <a:spcAft>
                <a:spcPts val="1200"/>
              </a:spcAft>
              <a:buFont typeface="Arial" panose="020B0604020202020204" pitchFamily="34" charset="0"/>
              <a:buChar char="•"/>
            </a:pPr>
            <a:r>
              <a:rPr lang="en-GB" sz="1400" dirty="0"/>
              <a:t>A DAG visually represents how your treatment, outcome, and other variables are causally related, with nodes as variables and one-way arrows (edges) showing assumed causal direction.</a:t>
            </a:r>
          </a:p>
          <a:p>
            <a:pPr>
              <a:spcBef>
                <a:spcPts val="600"/>
              </a:spcBef>
            </a:pPr>
            <a:r>
              <a:rPr lang="en-GB" sz="1400" b="1" dirty="0"/>
              <a:t>Purpose</a:t>
            </a:r>
          </a:p>
          <a:p>
            <a:pPr marL="285750" indent="-285750">
              <a:buFont typeface="Arial" panose="020B0604020202020204" pitchFamily="34" charset="0"/>
              <a:buChar char="•"/>
            </a:pPr>
            <a:r>
              <a:rPr lang="en-GB" sz="1400" dirty="0"/>
              <a:t>DAGs help identify which variables should be adjusted for to control confounding, and which variables should not be adjusted for to avoid introducing bias.</a:t>
            </a:r>
          </a:p>
          <a:p>
            <a:pPr marL="285750" indent="-285750">
              <a:buFont typeface="Arial" panose="020B0604020202020204" pitchFamily="34" charset="0"/>
              <a:buChar char="•"/>
            </a:pPr>
            <a:r>
              <a:rPr lang="en-GB" sz="1400" dirty="0"/>
              <a:t>Adjusting for the wrong variable (e.g. a collider or a mediator) can create selection bias or distort the estimated effect.</a:t>
            </a:r>
          </a:p>
          <a:p>
            <a:pPr marL="285750" indent="-285750">
              <a:buFont typeface="Arial" panose="020B0604020202020204" pitchFamily="34" charset="0"/>
              <a:buChar char="•"/>
            </a:pPr>
            <a:r>
              <a:rPr lang="en-GB" sz="1400" dirty="0"/>
              <a:t>They make your causal assumptions explicit, transparent, and testable.</a:t>
            </a:r>
          </a:p>
          <a:p>
            <a:pPr marL="285750" indent="-285750">
              <a:buFont typeface="Arial" panose="020B0604020202020204" pitchFamily="34" charset="0"/>
              <a:buChar char="•"/>
            </a:pPr>
            <a:r>
              <a:rPr lang="en-GB" sz="1400" dirty="0"/>
              <a:t>Enables a discussion with clinical experts, and allows for the incorporation of clinical opinion into study design.</a:t>
            </a:r>
          </a:p>
          <a:p>
            <a:pPr marL="285750" indent="-285750">
              <a:buFont typeface="Arial" panose="020B0604020202020204" pitchFamily="34" charset="0"/>
              <a:buChar char="•"/>
            </a:pPr>
            <a:r>
              <a:rPr lang="en-GB" sz="1400" dirty="0"/>
              <a:t>DAGs are also relevant for some quasi-experimental methods, though their application differs slightly from adjustment based methods.</a:t>
            </a:r>
          </a:p>
          <a:p>
            <a:pPr marL="285750" indent="-285750">
              <a:buFont typeface="Arial" panose="020B0604020202020204" pitchFamily="34" charset="0"/>
              <a:buChar char="•"/>
            </a:pPr>
            <a:r>
              <a:rPr lang="en-GB" sz="1400" dirty="0"/>
              <a:t>DAGs can be easily created using online tools such as </a:t>
            </a:r>
            <a:r>
              <a:rPr lang="en-GB" sz="1400" dirty="0" err="1"/>
              <a:t>dagitty</a:t>
            </a:r>
            <a:br>
              <a:rPr lang="en-GB" sz="1400" dirty="0"/>
            </a:br>
            <a:r>
              <a:rPr lang="en-GB" sz="1400" dirty="0"/>
              <a:t>(</a:t>
            </a:r>
            <a:r>
              <a:rPr lang="en-GB" sz="1400" dirty="0">
                <a:hlinkClick r:id="rId3"/>
              </a:rPr>
              <a:t>https://www.dagitty.net/</a:t>
            </a:r>
            <a:r>
              <a:rPr lang="en-GB" sz="1400" dirty="0"/>
              <a:t>) </a:t>
            </a:r>
          </a:p>
        </p:txBody>
      </p:sp>
      <p:sp>
        <p:nvSpPr>
          <p:cNvPr id="17" name="Title 4">
            <a:extLst>
              <a:ext uri="{FF2B5EF4-FFF2-40B4-BE49-F238E27FC236}">
                <a16:creationId xmlns:a16="http://schemas.microsoft.com/office/drawing/2014/main" id="{A7780577-439B-9876-BCBB-C6856E1C9B2E}"/>
              </a:ext>
            </a:extLst>
          </p:cNvPr>
          <p:cNvSpPr>
            <a:spLocks noGrp="1"/>
          </p:cNvSpPr>
          <p:nvPr>
            <p:ph type="title"/>
          </p:nvPr>
        </p:nvSpPr>
        <p:spPr/>
        <p:txBody>
          <a:bodyPr/>
          <a:lstStyle/>
          <a:p>
            <a:r>
              <a:rPr lang="en-GB" spc="-40" dirty="0"/>
              <a:t>Directed Acyclic Graphs</a:t>
            </a:r>
          </a:p>
        </p:txBody>
      </p:sp>
      <p:pic>
        <p:nvPicPr>
          <p:cNvPr id="3" name="Picture 2" descr="A diagram of a network&#10;&#10;AI-generated content may be incorrect.">
            <a:extLst>
              <a:ext uri="{FF2B5EF4-FFF2-40B4-BE49-F238E27FC236}">
                <a16:creationId xmlns:a16="http://schemas.microsoft.com/office/drawing/2014/main" id="{BAE0FDCB-2AEE-36FC-1AE6-D12004842797}"/>
              </a:ext>
            </a:extLst>
          </p:cNvPr>
          <p:cNvPicPr>
            <a:picLocks noChangeAspect="1"/>
          </p:cNvPicPr>
          <p:nvPr/>
        </p:nvPicPr>
        <p:blipFill>
          <a:blip r:embed="rId4"/>
          <a:stretch>
            <a:fillRect/>
          </a:stretch>
        </p:blipFill>
        <p:spPr>
          <a:xfrm>
            <a:off x="7094345" y="1297186"/>
            <a:ext cx="4741809" cy="4649893"/>
          </a:xfrm>
          <a:prstGeom prst="rect">
            <a:avLst/>
          </a:prstGeom>
        </p:spPr>
      </p:pic>
    </p:spTree>
    <p:extLst>
      <p:ext uri="{BB962C8B-B14F-4D97-AF65-F5344CB8AC3E}">
        <p14:creationId xmlns:p14="http://schemas.microsoft.com/office/powerpoint/2010/main" val="31671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F9B47-ED41-20AF-C4F4-00CC263C484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6E05B4-C082-8681-33AB-F9B9959EF48A}"/>
              </a:ext>
            </a:extLst>
          </p:cNvPr>
          <p:cNvSpPr>
            <a:spLocks noGrp="1"/>
          </p:cNvSpPr>
          <p:nvPr>
            <p:ph idx="1"/>
          </p:nvPr>
        </p:nvSpPr>
        <p:spPr>
          <a:xfrm>
            <a:off x="432000" y="1518483"/>
            <a:ext cx="6474737" cy="4709516"/>
          </a:xfrm>
        </p:spPr>
        <p:txBody>
          <a:bodyPr>
            <a:normAutofit/>
          </a:bodyPr>
          <a:lstStyle/>
          <a:p>
            <a:r>
              <a:rPr lang="en-GB" sz="1200" dirty="0"/>
              <a:t>Even if a model is correctly specified, including:</a:t>
            </a:r>
          </a:p>
          <a:p>
            <a:pPr marL="285750" indent="-285750">
              <a:buFont typeface="Arial" panose="020B0604020202020204" pitchFamily="34" charset="0"/>
              <a:buChar char="•"/>
            </a:pPr>
            <a:r>
              <a:rPr lang="en-GB" sz="1200" dirty="0"/>
              <a:t>Choosing the appropriate regression model for the question being asked </a:t>
            </a:r>
            <a:br>
              <a:rPr lang="en-GB" sz="1200" dirty="0"/>
            </a:br>
            <a:r>
              <a:rPr lang="en-GB" sz="1200" dirty="0"/>
              <a:t>(e.g., linear, logistic, log-binomial, Poisson, Cox).</a:t>
            </a:r>
          </a:p>
          <a:p>
            <a:pPr marL="285750" indent="-285750">
              <a:buFont typeface="Arial" panose="020B0604020202020204" pitchFamily="34" charset="0"/>
              <a:buChar char="•"/>
            </a:pPr>
            <a:r>
              <a:rPr lang="en-GB" sz="1200" dirty="0"/>
              <a:t>Checks for normality and/or transformations applied to variables to adhere to model assumptions.</a:t>
            </a:r>
          </a:p>
          <a:p>
            <a:pPr marL="285750" indent="-285750">
              <a:buFont typeface="Arial" panose="020B0604020202020204" pitchFamily="34" charset="0"/>
              <a:buChar char="•"/>
            </a:pPr>
            <a:r>
              <a:rPr lang="en-GB" sz="1200" dirty="0"/>
              <a:t>Selection of a relevant and comprehensive set of key variables to adjust confounding.</a:t>
            </a:r>
          </a:p>
          <a:p>
            <a:pPr marL="285750" indent="-285750">
              <a:buFont typeface="Arial" panose="020B0604020202020204" pitchFamily="34" charset="0"/>
              <a:buChar char="•"/>
            </a:pPr>
            <a:endParaRPr lang="en-GB" sz="1200" dirty="0"/>
          </a:p>
          <a:p>
            <a:r>
              <a:rPr lang="en-GB" sz="1200" dirty="0"/>
              <a:t>Important limitations remain:</a:t>
            </a:r>
          </a:p>
          <a:p>
            <a:pPr marL="285750" indent="-285750">
              <a:buFont typeface="Arial" panose="020B0604020202020204" pitchFamily="34" charset="0"/>
              <a:buChar char="•"/>
            </a:pPr>
            <a:r>
              <a:rPr lang="en-GB" sz="1200" dirty="0"/>
              <a:t>Time-varying characteristics cannot be fully adjusted for.</a:t>
            </a:r>
          </a:p>
          <a:p>
            <a:pPr marL="971550" lvl="1" indent="-285750"/>
            <a:r>
              <a:rPr lang="en-GB" sz="1200" dirty="0"/>
              <a:t>Participants’ lifestyle, medication use, or health status may change over time.</a:t>
            </a:r>
          </a:p>
          <a:p>
            <a:pPr marL="971550" lvl="1" indent="-285750">
              <a:spcAft>
                <a:spcPts val="600"/>
              </a:spcAft>
            </a:pPr>
            <a:r>
              <a:rPr lang="en-GB" sz="1200" dirty="0"/>
              <a:t>Those who remain under follow-up (e.g., survivors) may differ systematically from those lost or deceased.</a:t>
            </a:r>
          </a:p>
          <a:p>
            <a:pPr marL="285750" indent="-285750">
              <a:buFont typeface="Arial" panose="020B0604020202020204" pitchFamily="34" charset="0"/>
              <a:buChar char="•"/>
            </a:pPr>
            <a:r>
              <a:rPr lang="en-GB" sz="1200" dirty="0"/>
              <a:t>No straightforward way to assess covariate balance between treatment groups, as it is difficult to visualise whether comparability has been achieved.</a:t>
            </a:r>
          </a:p>
          <a:p>
            <a:pPr marL="285750" indent="-285750">
              <a:buFont typeface="Arial" panose="020B0604020202020204" pitchFamily="34" charset="0"/>
              <a:buChar char="•"/>
            </a:pPr>
            <a:r>
              <a:rPr lang="en-GB" sz="1200" dirty="0"/>
              <a:t>Limited flexibility when outcomes are rare, as the number of covariates that can be included is constrained by the number of outcome events.</a:t>
            </a:r>
          </a:p>
          <a:p>
            <a:pPr lvl="1" indent="0">
              <a:spcAft>
                <a:spcPts val="600"/>
              </a:spcAft>
              <a:buNone/>
            </a:pPr>
            <a:endParaRPr lang="en-GB" sz="1200" dirty="0"/>
          </a:p>
          <a:p>
            <a:r>
              <a:rPr lang="en-GB" sz="1200" dirty="0"/>
              <a:t>The following methods aim to address these issues.</a:t>
            </a:r>
          </a:p>
        </p:txBody>
      </p:sp>
      <p:sp>
        <p:nvSpPr>
          <p:cNvPr id="17" name="Title 4">
            <a:extLst>
              <a:ext uri="{FF2B5EF4-FFF2-40B4-BE49-F238E27FC236}">
                <a16:creationId xmlns:a16="http://schemas.microsoft.com/office/drawing/2014/main" id="{0FBD913D-33A7-0DD4-93CF-ECB2ECABC44A}"/>
              </a:ext>
            </a:extLst>
          </p:cNvPr>
          <p:cNvSpPr>
            <a:spLocks noGrp="1"/>
          </p:cNvSpPr>
          <p:nvPr>
            <p:ph type="title"/>
          </p:nvPr>
        </p:nvSpPr>
        <p:spPr/>
        <p:txBody>
          <a:bodyPr>
            <a:normAutofit fontScale="90000"/>
          </a:bodyPr>
          <a:lstStyle/>
          <a:p>
            <a:r>
              <a:rPr lang="en-GB" dirty="0"/>
              <a:t>Shortcomings of Standard Outcome Regression Modelling</a:t>
            </a:r>
            <a:endParaRPr lang="en-GB" spc="-40" dirty="0"/>
          </a:p>
        </p:txBody>
      </p:sp>
      <p:sp>
        <p:nvSpPr>
          <p:cNvPr id="2" name="TextBox 1">
            <a:extLst>
              <a:ext uri="{FF2B5EF4-FFF2-40B4-BE49-F238E27FC236}">
                <a16:creationId xmlns:a16="http://schemas.microsoft.com/office/drawing/2014/main" id="{594F49EA-4056-CFEB-CD2F-32FD4F511FE8}"/>
              </a:ext>
            </a:extLst>
          </p:cNvPr>
          <p:cNvSpPr txBox="1"/>
          <p:nvPr/>
        </p:nvSpPr>
        <p:spPr>
          <a:xfrm>
            <a:off x="7345981" y="4828477"/>
            <a:ext cx="4313966" cy="461665"/>
          </a:xfrm>
          <a:prstGeom prst="rect">
            <a:avLst/>
          </a:prstGeom>
          <a:noFill/>
        </p:spPr>
        <p:txBody>
          <a:bodyPr wrap="square" rtlCol="0">
            <a:spAutoFit/>
          </a:bodyPr>
          <a:lstStyle/>
          <a:p>
            <a:pPr algn="ctr"/>
            <a:r>
              <a:rPr lang="en-GB" sz="800" dirty="0"/>
              <a:t>Stata (no date) </a:t>
            </a:r>
            <a:r>
              <a:rPr lang="en-GB" sz="800" i="1" dirty="0"/>
              <a:t>Linear regression and influence</a:t>
            </a:r>
            <a:r>
              <a:rPr lang="en-GB" sz="800" dirty="0"/>
              <a:t>, </a:t>
            </a:r>
            <a:r>
              <a:rPr lang="en-GB" sz="800" i="1" dirty="0"/>
              <a:t>Stata</a:t>
            </a:r>
            <a:r>
              <a:rPr lang="en-GB" sz="800" dirty="0"/>
              <a:t>. Available at: </a:t>
            </a:r>
            <a:r>
              <a:rPr lang="en-GB" sz="800" dirty="0">
                <a:hlinkClick r:id="rId3"/>
              </a:rPr>
              <a:t>https://www.stata.com/features/overview/linear-regression-and-influence/</a:t>
            </a:r>
            <a:r>
              <a:rPr lang="en-GB" sz="800" dirty="0"/>
              <a:t> (Accessed: 15 October 2025).</a:t>
            </a:r>
            <a:endParaRPr lang="en-GB" sz="800" dirty="0">
              <a:effectLst/>
            </a:endParaRPr>
          </a:p>
        </p:txBody>
      </p:sp>
      <p:pic>
        <p:nvPicPr>
          <p:cNvPr id="8" name="Graphic 7">
            <a:extLst>
              <a:ext uri="{FF2B5EF4-FFF2-40B4-BE49-F238E27FC236}">
                <a16:creationId xmlns:a16="http://schemas.microsoft.com/office/drawing/2014/main" id="{D986CA77-5546-66D2-20D5-3A74B7A1E6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3024" y="2193036"/>
            <a:ext cx="4119880" cy="2471928"/>
          </a:xfrm>
          <a:prstGeom prst="rect">
            <a:avLst/>
          </a:prstGeom>
        </p:spPr>
      </p:pic>
    </p:spTree>
    <p:extLst>
      <p:ext uri="{BB962C8B-B14F-4D97-AF65-F5344CB8AC3E}">
        <p14:creationId xmlns:p14="http://schemas.microsoft.com/office/powerpoint/2010/main" val="27909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01FB7-42BE-0B31-78E3-0C76E6E9CEB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FE794CA-49CE-87AE-47D6-389E1EE99342}"/>
              </a:ext>
            </a:extLst>
          </p:cNvPr>
          <p:cNvSpPr>
            <a:spLocks noGrp="1"/>
          </p:cNvSpPr>
          <p:nvPr>
            <p:ph idx="1"/>
          </p:nvPr>
        </p:nvSpPr>
        <p:spPr>
          <a:xfrm>
            <a:off x="432001" y="1518483"/>
            <a:ext cx="6464100" cy="4709516"/>
          </a:xfrm>
        </p:spPr>
        <p:txBody>
          <a:bodyPr>
            <a:normAutofit/>
          </a:bodyPr>
          <a:lstStyle/>
          <a:p>
            <a:r>
              <a:rPr lang="en-GB" sz="1100" b="1" dirty="0"/>
              <a:t>Overview</a:t>
            </a:r>
          </a:p>
          <a:p>
            <a:pPr marL="285750" indent="-285750">
              <a:buFont typeface="Arial" panose="020B0604020202020204" pitchFamily="34" charset="0"/>
              <a:buChar char="•"/>
            </a:pPr>
            <a:r>
              <a:rPr lang="en-GB" sz="1100" dirty="0"/>
              <a:t>A method to emulate randomisation by pairing each treated participant with one or more untreated participants who had a similar probability (propensity) of receiving treatment, based on baseline characteristics.</a:t>
            </a:r>
          </a:p>
          <a:p>
            <a:pPr marL="285750" indent="-285750">
              <a:buFont typeface="Arial" panose="020B0604020202020204" pitchFamily="34" charset="0"/>
              <a:buChar char="•"/>
            </a:pPr>
            <a:r>
              <a:rPr lang="en-GB" sz="1100" dirty="0"/>
              <a:t>A non-parametric approach, meaning it does not rely on assumptions about the functional form between covariates and outcomes (no need for variable transformations as in regression).</a:t>
            </a:r>
          </a:p>
          <a:p>
            <a:pPr marL="285750" indent="-285750">
              <a:buFont typeface="Arial" panose="020B0604020202020204" pitchFamily="34" charset="0"/>
              <a:buChar char="•"/>
            </a:pPr>
            <a:r>
              <a:rPr lang="en-GB" sz="1100" dirty="0"/>
              <a:t>Particularly useful when there are many confounders or when the outcome is rare, since matching can achieve full covariate adjustment without overfitting.</a:t>
            </a:r>
          </a:p>
          <a:p>
            <a:pPr marL="285750" indent="-285750">
              <a:buFont typeface="Arial" panose="020B0604020202020204" pitchFamily="34" charset="0"/>
              <a:buChar char="•"/>
            </a:pPr>
            <a:r>
              <a:rPr lang="en-GB" sz="1100" dirty="0"/>
              <a:t>Covariate balance between treatment groups can be directly checked and visualised (e.g. using standardized mean differences or Love plots).</a:t>
            </a:r>
          </a:p>
          <a:p>
            <a:pPr>
              <a:spcBef>
                <a:spcPts val="600"/>
              </a:spcBef>
            </a:pPr>
            <a:r>
              <a:rPr lang="en-GB" sz="1100" b="1" dirty="0"/>
              <a:t>Key Assumption(s)</a:t>
            </a:r>
          </a:p>
          <a:p>
            <a:pPr marL="285750" indent="-285750">
              <a:buFont typeface="Arial" panose="020B0604020202020204" pitchFamily="34" charset="0"/>
              <a:buChar char="•"/>
            </a:pPr>
            <a:r>
              <a:rPr lang="en-GB" sz="1100" dirty="0"/>
              <a:t>Exchangeability (No unmeasured confounding): All relevant confounding variables are measured and correctly included so that treatment groups are comparable.</a:t>
            </a:r>
          </a:p>
          <a:p>
            <a:pPr>
              <a:spcBef>
                <a:spcPts val="600"/>
              </a:spcBef>
            </a:pPr>
            <a:r>
              <a:rPr lang="en-GB" sz="1100" b="1" dirty="0"/>
              <a:t>Relevant Situations</a:t>
            </a:r>
          </a:p>
          <a:p>
            <a:pPr marL="285750" indent="-285750">
              <a:buFont typeface="Arial" panose="020B0604020202020204" pitchFamily="34" charset="0"/>
              <a:buChar char="•"/>
            </a:pPr>
            <a:r>
              <a:rPr lang="en-GB" sz="1100" dirty="0"/>
              <a:t>When analysing large administrative or registry datasets (e.g. NHS, ONS) with many potential comparators.</a:t>
            </a:r>
          </a:p>
          <a:p>
            <a:pPr marL="285750" indent="-285750">
              <a:buFont typeface="Arial" panose="020B0604020202020204" pitchFamily="34" charset="0"/>
              <a:buChar char="•"/>
            </a:pPr>
            <a:r>
              <a:rPr lang="en-GB" sz="1100" dirty="0"/>
              <a:t>When the number of potential confounders is large and/or the outcome of interest is rare.</a:t>
            </a:r>
          </a:p>
          <a:p>
            <a:pPr marL="285750" indent="-285750">
              <a:buFont typeface="Arial" panose="020B0604020202020204" pitchFamily="34" charset="0"/>
              <a:buChar char="•"/>
            </a:pPr>
            <a:r>
              <a:rPr lang="en-GB" sz="1100" dirty="0"/>
              <a:t>When you want to assess or visualise comparability between exposure groups before analysing outcomes.</a:t>
            </a:r>
          </a:p>
          <a:p>
            <a:pPr marL="285750" indent="-285750">
              <a:buFont typeface="Arial" panose="020B0604020202020204" pitchFamily="34" charset="0"/>
              <a:buChar char="•"/>
            </a:pPr>
            <a:r>
              <a:rPr lang="en-GB" sz="1100" dirty="0"/>
              <a:t>Note: PS Matching is unable to adjust for time-varying confounding</a:t>
            </a:r>
          </a:p>
          <a:p>
            <a:endParaRPr lang="en-GB" sz="1050" dirty="0"/>
          </a:p>
        </p:txBody>
      </p:sp>
      <p:sp>
        <p:nvSpPr>
          <p:cNvPr id="17" name="Title 4">
            <a:extLst>
              <a:ext uri="{FF2B5EF4-FFF2-40B4-BE49-F238E27FC236}">
                <a16:creationId xmlns:a16="http://schemas.microsoft.com/office/drawing/2014/main" id="{B2BE9844-B804-9287-0FE9-727BB1C7A675}"/>
              </a:ext>
            </a:extLst>
          </p:cNvPr>
          <p:cNvSpPr>
            <a:spLocks noGrp="1"/>
          </p:cNvSpPr>
          <p:nvPr>
            <p:ph type="title"/>
          </p:nvPr>
        </p:nvSpPr>
        <p:spPr/>
        <p:txBody>
          <a:bodyPr/>
          <a:lstStyle/>
          <a:p>
            <a:r>
              <a:rPr lang="en-GB" dirty="0"/>
              <a:t>Propensity Score Matching</a:t>
            </a:r>
            <a:endParaRPr lang="en-GB" spc="-40" dirty="0"/>
          </a:p>
        </p:txBody>
      </p:sp>
      <p:sp>
        <p:nvSpPr>
          <p:cNvPr id="2" name="TextBox 1">
            <a:extLst>
              <a:ext uri="{FF2B5EF4-FFF2-40B4-BE49-F238E27FC236}">
                <a16:creationId xmlns:a16="http://schemas.microsoft.com/office/drawing/2014/main" id="{9C005041-DE6B-CFDF-9E74-F042C3D2865A}"/>
              </a:ext>
            </a:extLst>
          </p:cNvPr>
          <p:cNvSpPr txBox="1"/>
          <p:nvPr/>
        </p:nvSpPr>
        <p:spPr>
          <a:xfrm>
            <a:off x="7310355" y="5812501"/>
            <a:ext cx="4313966" cy="415498"/>
          </a:xfrm>
          <a:prstGeom prst="rect">
            <a:avLst/>
          </a:prstGeom>
          <a:noFill/>
        </p:spPr>
        <p:txBody>
          <a:bodyPr wrap="square" rtlCol="0">
            <a:spAutoFit/>
          </a:bodyPr>
          <a:lstStyle/>
          <a:p>
            <a:pPr algn="ctr"/>
            <a:r>
              <a:rPr lang="en-GB" sz="700" dirty="0"/>
              <a:t>Benedetto, U. </a:t>
            </a:r>
            <a:r>
              <a:rPr lang="en-GB" sz="700" i="1" dirty="0"/>
              <a:t>et al.</a:t>
            </a:r>
            <a:r>
              <a:rPr lang="en-GB" sz="700" dirty="0"/>
              <a:t> (2018) ‘Statistical primer: propensity score matching and its alternatives†’, </a:t>
            </a:r>
            <a:r>
              <a:rPr lang="en-GB" sz="700" i="1" dirty="0"/>
              <a:t>European Journal of Cardio-Thoracic Surgery</a:t>
            </a:r>
            <a:r>
              <a:rPr lang="en-GB" sz="700" dirty="0"/>
              <a:t>, 53(6), pp. 1112–1117. Available at: </a:t>
            </a:r>
            <a:r>
              <a:rPr lang="en-GB" sz="700" dirty="0">
                <a:hlinkClick r:id="rId3"/>
              </a:rPr>
              <a:t>https://doi.org/10.1093/ejcts/ezy167</a:t>
            </a:r>
            <a:r>
              <a:rPr lang="en-GB" sz="700" dirty="0"/>
              <a:t>.</a:t>
            </a:r>
            <a:endParaRPr lang="en-GB" sz="700" dirty="0">
              <a:effectLst/>
            </a:endParaRPr>
          </a:p>
        </p:txBody>
      </p:sp>
      <p:pic>
        <p:nvPicPr>
          <p:cNvPr id="2050" name="Picture 2">
            <a:extLst>
              <a:ext uri="{FF2B5EF4-FFF2-40B4-BE49-F238E27FC236}">
                <a16:creationId xmlns:a16="http://schemas.microsoft.com/office/drawing/2014/main" id="{9DF7B3B7-45E1-DF26-F487-932E61F7B0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333"/>
          <a:stretch>
            <a:fillRect/>
          </a:stretch>
        </p:blipFill>
        <p:spPr bwMode="auto">
          <a:xfrm>
            <a:off x="9276168" y="641518"/>
            <a:ext cx="2624587" cy="19268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EE66B74-07CF-3F59-4A0F-18B2474E3F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94" t="5510" r="2710" b="10439"/>
          <a:stretch>
            <a:fillRect/>
          </a:stretch>
        </p:blipFill>
        <p:spPr bwMode="auto">
          <a:xfrm>
            <a:off x="7079069" y="965264"/>
            <a:ext cx="2166882" cy="11585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16EEE8-F71E-7B9A-7194-855F51B9EF6B}"/>
              </a:ext>
            </a:extLst>
          </p:cNvPr>
          <p:cNvSpPr txBox="1"/>
          <p:nvPr/>
        </p:nvSpPr>
        <p:spPr>
          <a:xfrm>
            <a:off x="7860736" y="2576691"/>
            <a:ext cx="3369883" cy="307777"/>
          </a:xfrm>
          <a:prstGeom prst="rect">
            <a:avLst/>
          </a:prstGeom>
          <a:noFill/>
        </p:spPr>
        <p:txBody>
          <a:bodyPr wrap="square" rtlCol="0">
            <a:spAutoFit/>
          </a:bodyPr>
          <a:lstStyle/>
          <a:p>
            <a:pPr algn="ctr"/>
            <a:r>
              <a:rPr lang="en-GB" sz="700" dirty="0"/>
              <a:t>Image: </a:t>
            </a:r>
            <a:r>
              <a:rPr lang="en-GB" sz="700" dirty="0">
                <a:hlinkClick r:id="rId5"/>
              </a:rPr>
              <a:t>https://stats.stackexchange.com/questions/559516/is-propensity-score-matching-a-must-for-scientific-studies</a:t>
            </a:r>
            <a:r>
              <a:rPr lang="en-GB" sz="700" dirty="0"/>
              <a:t> </a:t>
            </a:r>
            <a:endParaRPr lang="en-GB" sz="700" dirty="0">
              <a:effectLst/>
            </a:endParaRPr>
          </a:p>
        </p:txBody>
      </p:sp>
      <p:pic>
        <p:nvPicPr>
          <p:cNvPr id="8" name="Picture 7" descr="A graph with red and blue lines&#10;&#10;AI-generated content may be incorrect.">
            <a:extLst>
              <a:ext uri="{FF2B5EF4-FFF2-40B4-BE49-F238E27FC236}">
                <a16:creationId xmlns:a16="http://schemas.microsoft.com/office/drawing/2014/main" id="{5D491E84-1011-EEF9-4104-AE9657AA80CE}"/>
              </a:ext>
            </a:extLst>
          </p:cNvPr>
          <p:cNvPicPr>
            <a:picLocks noChangeAspect="1"/>
          </p:cNvPicPr>
          <p:nvPr/>
        </p:nvPicPr>
        <p:blipFill>
          <a:blip r:embed="rId6"/>
          <a:stretch>
            <a:fillRect/>
          </a:stretch>
        </p:blipFill>
        <p:spPr>
          <a:xfrm>
            <a:off x="7897654" y="3126537"/>
            <a:ext cx="3296045" cy="2197364"/>
          </a:xfrm>
          <a:prstGeom prst="rect">
            <a:avLst/>
          </a:prstGeom>
        </p:spPr>
      </p:pic>
      <p:sp>
        <p:nvSpPr>
          <p:cNvPr id="9" name="TextBox 8">
            <a:extLst>
              <a:ext uri="{FF2B5EF4-FFF2-40B4-BE49-F238E27FC236}">
                <a16:creationId xmlns:a16="http://schemas.microsoft.com/office/drawing/2014/main" id="{04528EED-A5B6-4A94-F7D3-C32CF7998E01}"/>
              </a:ext>
            </a:extLst>
          </p:cNvPr>
          <p:cNvSpPr txBox="1"/>
          <p:nvPr/>
        </p:nvSpPr>
        <p:spPr>
          <a:xfrm>
            <a:off x="7388694" y="5390930"/>
            <a:ext cx="4313966" cy="200055"/>
          </a:xfrm>
          <a:prstGeom prst="rect">
            <a:avLst/>
          </a:prstGeom>
          <a:noFill/>
        </p:spPr>
        <p:txBody>
          <a:bodyPr wrap="square" rtlCol="0">
            <a:spAutoFit/>
          </a:bodyPr>
          <a:lstStyle/>
          <a:p>
            <a:pPr algn="ctr"/>
            <a:r>
              <a:rPr lang="en-GB" sz="700" dirty="0"/>
              <a:t>Image: </a:t>
            </a:r>
            <a:r>
              <a:rPr lang="en-GB" sz="700" dirty="0">
                <a:hlinkClick r:id="rId7"/>
              </a:rPr>
              <a:t>https://cran.r-project.org/web/packages/cobalt/vignettes/love.plot.html</a:t>
            </a:r>
            <a:r>
              <a:rPr lang="en-GB" sz="700" dirty="0"/>
              <a:t> </a:t>
            </a:r>
            <a:endParaRPr lang="en-GB" sz="700" dirty="0">
              <a:effectLst/>
            </a:endParaRPr>
          </a:p>
        </p:txBody>
      </p:sp>
    </p:spTree>
    <p:extLst>
      <p:ext uri="{BB962C8B-B14F-4D97-AF65-F5344CB8AC3E}">
        <p14:creationId xmlns:p14="http://schemas.microsoft.com/office/powerpoint/2010/main" val="250805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4A589-99C1-9401-2916-941B761DA5B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FC006E4-3641-1C43-FBC0-A2C5576E404C}"/>
              </a:ext>
            </a:extLst>
          </p:cNvPr>
          <p:cNvSpPr>
            <a:spLocks noGrp="1"/>
          </p:cNvSpPr>
          <p:nvPr>
            <p:ph idx="1"/>
          </p:nvPr>
        </p:nvSpPr>
        <p:spPr>
          <a:xfrm>
            <a:off x="432001" y="1518483"/>
            <a:ext cx="5722794" cy="4709516"/>
          </a:xfrm>
        </p:spPr>
        <p:txBody>
          <a:bodyPr>
            <a:normAutofit/>
          </a:bodyPr>
          <a:lstStyle/>
          <a:p>
            <a:r>
              <a:rPr lang="en-GB" sz="1100" b="1" dirty="0"/>
              <a:t>Background</a:t>
            </a:r>
          </a:p>
          <a:p>
            <a:pPr marL="285750" indent="-285750">
              <a:buFont typeface="Arial" panose="020B0604020202020204" pitchFamily="34" charset="0"/>
              <a:buChar char="•"/>
            </a:pPr>
            <a:r>
              <a:rPr lang="en-GB" sz="1100" dirty="0"/>
              <a:t>“Prevalence of mental illness is higher in people living with HIV than in the general population, but the incidence of composite mental illness and its components is unclear.”</a:t>
            </a:r>
          </a:p>
          <a:p>
            <a:pPr marL="285750" indent="-285750">
              <a:buFont typeface="Arial" panose="020B0604020202020204" pitchFamily="34" charset="0"/>
              <a:buChar char="•"/>
            </a:pPr>
            <a:r>
              <a:rPr lang="en-GB" sz="1100" dirty="0"/>
              <a:t>“We aimed to identify the risk of incident mental illness along with individual conditions of depression, anxiety, and severe mental illness in people living with HIV in the UK.”</a:t>
            </a:r>
          </a:p>
          <a:p>
            <a:pPr>
              <a:spcBef>
                <a:spcPts val="600"/>
              </a:spcBef>
            </a:pPr>
            <a:r>
              <a:rPr lang="en-GB" sz="1100" b="1" dirty="0"/>
              <a:t>Design</a:t>
            </a:r>
          </a:p>
          <a:p>
            <a:pPr marL="285750" indent="-285750">
              <a:buFont typeface="Arial" panose="020B0604020202020204" pitchFamily="34" charset="0"/>
              <a:buChar char="•"/>
            </a:pPr>
            <a:r>
              <a:rPr lang="en-GB" sz="1100" dirty="0"/>
              <a:t>“Data for this population-based cohort were extracted from the IQVIA Medical Research Database, a nationally representative UK-based database of primary care electronic health records.”</a:t>
            </a:r>
          </a:p>
          <a:p>
            <a:pPr marL="285750" indent="-285750">
              <a:buFont typeface="Arial" panose="020B0604020202020204" pitchFamily="34" charset="0"/>
              <a:buChar char="•"/>
            </a:pPr>
            <a:r>
              <a:rPr lang="en-GB" sz="1100" dirty="0"/>
              <a:t>“We included adults (aged ≥18 years) living with HIV, matched with adults without HIV using propensity score matching (1:1 ratio).”</a:t>
            </a:r>
          </a:p>
          <a:p>
            <a:pPr marL="285750" indent="-285750">
              <a:buFont typeface="Arial" panose="020B0604020202020204" pitchFamily="34" charset="0"/>
              <a:buChar char="•"/>
            </a:pPr>
            <a:r>
              <a:rPr lang="en-GB" sz="1100" dirty="0"/>
              <a:t>“The primary outcome was composite mental illness comprising a diagnosis of depression, anxiety, or severe mental illness. Secondary outcomes were individual mental health conditions.”</a:t>
            </a:r>
          </a:p>
          <a:p>
            <a:pPr marL="285750" indent="-285750">
              <a:buFont typeface="Arial" panose="020B0604020202020204" pitchFamily="34" charset="0"/>
              <a:buChar char="•"/>
            </a:pPr>
            <a:r>
              <a:rPr lang="en-GB" sz="1100" dirty="0"/>
              <a:t>“Cox proportional hazard regression models were used to compare the risk of each outcome between people with and without HIV. Each model excluded those with the outcome at baseline.”</a:t>
            </a:r>
          </a:p>
          <a:p>
            <a:pPr>
              <a:spcBef>
                <a:spcPts val="600"/>
              </a:spcBef>
            </a:pPr>
            <a:r>
              <a:rPr lang="en-GB" sz="1100" b="1" dirty="0"/>
              <a:t>Results</a:t>
            </a:r>
          </a:p>
          <a:p>
            <a:pPr marL="285750" indent="-285750">
              <a:buFont typeface="Arial" panose="020B0604020202020204" pitchFamily="34" charset="0"/>
              <a:buChar char="•"/>
            </a:pPr>
            <a:r>
              <a:rPr lang="en-GB" sz="1100" dirty="0"/>
              <a:t>“Of 7167 people living with HIV without mental illness at baseline, 586 developed a mental illness (incidence rate 19·6 per 1000 person-years) compared with 418 of 7167 people without HIV (incidence rate 12·1 per 1000 person-years), resulting in an adjusted hazard ratio (HR) of 1·63 (95% CI 1·44–1·85).”</a:t>
            </a:r>
          </a:p>
        </p:txBody>
      </p:sp>
      <p:sp>
        <p:nvSpPr>
          <p:cNvPr id="17" name="Title 4">
            <a:extLst>
              <a:ext uri="{FF2B5EF4-FFF2-40B4-BE49-F238E27FC236}">
                <a16:creationId xmlns:a16="http://schemas.microsoft.com/office/drawing/2014/main" id="{B78C7C4C-DF2A-DAAF-0E70-9842225D04E1}"/>
              </a:ext>
            </a:extLst>
          </p:cNvPr>
          <p:cNvSpPr>
            <a:spLocks noGrp="1"/>
          </p:cNvSpPr>
          <p:nvPr>
            <p:ph type="title"/>
          </p:nvPr>
        </p:nvSpPr>
        <p:spPr/>
        <p:txBody>
          <a:bodyPr>
            <a:noAutofit/>
          </a:bodyPr>
          <a:lstStyle/>
          <a:p>
            <a:r>
              <a:rPr lang="en-GB" sz="2800" dirty="0"/>
              <a:t>PSM Ex.: Risk of mental illness in people living with HIV in the UK</a:t>
            </a:r>
            <a:endParaRPr lang="en-GB" sz="2800" spc="-40" dirty="0"/>
          </a:p>
        </p:txBody>
      </p:sp>
      <p:sp>
        <p:nvSpPr>
          <p:cNvPr id="6" name="TextBox 5">
            <a:extLst>
              <a:ext uri="{FF2B5EF4-FFF2-40B4-BE49-F238E27FC236}">
                <a16:creationId xmlns:a16="http://schemas.microsoft.com/office/drawing/2014/main" id="{FF845B3E-87EA-FACE-52DE-E031D36BF735}"/>
              </a:ext>
            </a:extLst>
          </p:cNvPr>
          <p:cNvSpPr txBox="1"/>
          <p:nvPr/>
        </p:nvSpPr>
        <p:spPr>
          <a:xfrm>
            <a:off x="6910169" y="5382874"/>
            <a:ext cx="4313966" cy="461665"/>
          </a:xfrm>
          <a:prstGeom prst="rect">
            <a:avLst/>
          </a:prstGeom>
          <a:noFill/>
        </p:spPr>
        <p:txBody>
          <a:bodyPr wrap="square" rtlCol="0">
            <a:spAutoFit/>
          </a:bodyPr>
          <a:lstStyle/>
          <a:p>
            <a:pPr algn="ctr"/>
            <a:r>
              <a:rPr lang="en-GB" sz="800" dirty="0"/>
              <a:t>Gooden, T.E. </a:t>
            </a:r>
            <a:r>
              <a:rPr lang="en-GB" sz="800" i="1" dirty="0"/>
              <a:t>et al.</a:t>
            </a:r>
            <a:r>
              <a:rPr lang="en-GB" sz="800" dirty="0"/>
              <a:t> (2022) ‘The risk of mental illness in people living with HIV in the UK: a propensity score-matched cohort study’, </a:t>
            </a:r>
            <a:r>
              <a:rPr lang="en-GB" sz="800" i="1" dirty="0"/>
              <a:t>The Lancet HIV</a:t>
            </a:r>
            <a:r>
              <a:rPr lang="en-GB" sz="800" dirty="0"/>
              <a:t>, 9(3), pp. e172–e181. Available at: </a:t>
            </a:r>
            <a:r>
              <a:rPr lang="en-GB" sz="800" dirty="0">
                <a:hlinkClick r:id="rId3"/>
              </a:rPr>
              <a:t>https://doi.org/10.1016/S2352-3018(21)00319-2</a:t>
            </a:r>
            <a:r>
              <a:rPr lang="en-GB" sz="800" dirty="0"/>
              <a:t>.</a:t>
            </a:r>
            <a:endParaRPr lang="en-GB" sz="800" dirty="0">
              <a:effectLst/>
            </a:endParaRPr>
          </a:p>
        </p:txBody>
      </p:sp>
      <p:pic>
        <p:nvPicPr>
          <p:cNvPr id="11" name="Picture 10" descr="A diagram of a flowchart&#10;&#10;AI-generated content may be incorrect.">
            <a:extLst>
              <a:ext uri="{FF2B5EF4-FFF2-40B4-BE49-F238E27FC236}">
                <a16:creationId xmlns:a16="http://schemas.microsoft.com/office/drawing/2014/main" id="{107B819B-F78C-2C35-0247-753E42BC042D}"/>
              </a:ext>
            </a:extLst>
          </p:cNvPr>
          <p:cNvPicPr>
            <a:picLocks noChangeAspect="1"/>
          </p:cNvPicPr>
          <p:nvPr/>
        </p:nvPicPr>
        <p:blipFill>
          <a:blip r:embed="rId4"/>
          <a:stretch>
            <a:fillRect/>
          </a:stretch>
        </p:blipFill>
        <p:spPr>
          <a:xfrm>
            <a:off x="6711628" y="1692275"/>
            <a:ext cx="4711049" cy="3473450"/>
          </a:xfrm>
          <a:prstGeom prst="rect">
            <a:avLst/>
          </a:prstGeom>
        </p:spPr>
      </p:pic>
    </p:spTree>
    <p:extLst>
      <p:ext uri="{BB962C8B-B14F-4D97-AF65-F5344CB8AC3E}">
        <p14:creationId xmlns:p14="http://schemas.microsoft.com/office/powerpoint/2010/main" val="284771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BE49C-78D5-2BBA-9883-3BBF137D830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D7DF9A-5192-DCE5-B0A7-95485EE84BDD}"/>
              </a:ext>
            </a:extLst>
          </p:cNvPr>
          <p:cNvSpPr>
            <a:spLocks noGrp="1"/>
          </p:cNvSpPr>
          <p:nvPr>
            <p:ph idx="1"/>
          </p:nvPr>
        </p:nvSpPr>
        <p:spPr>
          <a:xfrm>
            <a:off x="432001" y="1518483"/>
            <a:ext cx="6428680" cy="4709516"/>
          </a:xfrm>
        </p:spPr>
        <p:txBody>
          <a:bodyPr>
            <a:normAutofit fontScale="92500" lnSpcReduction="20000"/>
          </a:bodyPr>
          <a:lstStyle/>
          <a:p>
            <a:r>
              <a:rPr lang="en-GB" sz="1200" b="1" dirty="0"/>
              <a:t>Overview</a:t>
            </a:r>
          </a:p>
          <a:p>
            <a:pPr marL="285750" indent="-285750">
              <a:buFont typeface="Arial" panose="020B0604020202020204" pitchFamily="34" charset="0"/>
              <a:buChar char="•"/>
            </a:pPr>
            <a:r>
              <a:rPr lang="en-GB" sz="1200" dirty="0"/>
              <a:t>An extension of propensity score weighting designed to handle time-varying confounding, when covariates both change over time and are affected by prior treatment.</a:t>
            </a:r>
          </a:p>
          <a:p>
            <a:pPr marL="285750" indent="-285750">
              <a:buFont typeface="Arial" panose="020B0604020202020204" pitchFamily="34" charset="0"/>
              <a:buChar char="•"/>
            </a:pPr>
            <a:r>
              <a:rPr lang="en-GB" sz="1200" dirty="0"/>
              <a:t>Each individual is weighted by the inverse of the probability of receiving the treatment they actually received, given their observed history up to that point.</a:t>
            </a:r>
          </a:p>
          <a:p>
            <a:pPr marL="285750" indent="-285750">
              <a:buFont typeface="Arial" panose="020B0604020202020204" pitchFamily="34" charset="0"/>
              <a:buChar char="•"/>
            </a:pPr>
            <a:r>
              <a:rPr lang="en-GB" sz="1200" dirty="0"/>
              <a:t>This creates a weighted “pseudo” population in which treatment assignment is balanced with respect to measured confounders, mimicking a randomized trial at each time step.</a:t>
            </a:r>
          </a:p>
          <a:p>
            <a:pPr marL="285750" indent="-285750">
              <a:buFont typeface="Arial" panose="020B0604020202020204" pitchFamily="34" charset="0"/>
              <a:buChar char="•"/>
            </a:pPr>
            <a:r>
              <a:rPr lang="en-GB" sz="1200" dirty="0"/>
              <a:t>When combined with pooled logistic regression, IPW allows estimation of time-to-event effects without assuming proportional hazards, which can be visualized using cumulative risk curves.</a:t>
            </a:r>
          </a:p>
          <a:p>
            <a:pPr>
              <a:spcBef>
                <a:spcPts val="600"/>
              </a:spcBef>
            </a:pPr>
            <a:r>
              <a:rPr lang="en-GB" sz="1200" b="1" dirty="0"/>
              <a:t>Key Assumption(s)</a:t>
            </a:r>
          </a:p>
          <a:p>
            <a:pPr marL="285750" indent="-285750">
              <a:buFont typeface="Arial" panose="020B0604020202020204" pitchFamily="34" charset="0"/>
              <a:buChar char="•"/>
            </a:pPr>
            <a:r>
              <a:rPr lang="en-GB" sz="1200" dirty="0"/>
              <a:t>Consistency: Well defined interventions that are consistent for all participants</a:t>
            </a:r>
            <a:br>
              <a:rPr lang="en-GB" sz="1200" dirty="0"/>
            </a:br>
            <a:r>
              <a:rPr lang="en-GB" sz="1200" dirty="0"/>
              <a:t>(e.g., same dosage and method of delivery in a drug trial).</a:t>
            </a:r>
          </a:p>
          <a:p>
            <a:pPr marL="285750" indent="-285750">
              <a:buFont typeface="Arial" panose="020B0604020202020204" pitchFamily="34" charset="0"/>
              <a:buChar char="•"/>
            </a:pPr>
            <a:r>
              <a:rPr lang="en-GB" sz="1200" dirty="0"/>
              <a:t>Exchangeability (No unmeasured confounding): All relevant confounding variables are measured and correctly included so that treatment groups are comparable.</a:t>
            </a:r>
          </a:p>
          <a:p>
            <a:pPr marL="285750" indent="-285750">
              <a:buFont typeface="Arial" panose="020B0604020202020204" pitchFamily="34" charset="0"/>
              <a:buChar char="•"/>
            </a:pPr>
            <a:r>
              <a:rPr lang="en-GB" sz="1200" dirty="0"/>
              <a:t>Positivity: All participants have a positive probability of receiving treatment</a:t>
            </a:r>
            <a:br>
              <a:rPr lang="en-GB" sz="1200" dirty="0"/>
            </a:br>
            <a:r>
              <a:rPr lang="en-GB" sz="1200" dirty="0"/>
              <a:t>(e.g., if we’re studying the effect of physical activity, and some patients were disabled and bedbound, they would not be able to hypothetically carry out the intervention).</a:t>
            </a:r>
          </a:p>
          <a:p>
            <a:pPr>
              <a:spcBef>
                <a:spcPts val="600"/>
              </a:spcBef>
            </a:pPr>
            <a:r>
              <a:rPr lang="en-GB" sz="1200" b="1" dirty="0"/>
              <a:t>Relevant Situations</a:t>
            </a:r>
          </a:p>
          <a:p>
            <a:pPr marL="285750" indent="-285750">
              <a:buFont typeface="Arial" panose="020B0604020202020204" pitchFamily="34" charset="0"/>
              <a:buChar char="•"/>
            </a:pPr>
            <a:r>
              <a:rPr lang="en-GB" sz="1200" dirty="0"/>
              <a:t>Evaluating long-term patient level treatment strategies, and the effect of full adherence is of interest</a:t>
            </a:r>
            <a:br>
              <a:rPr lang="en-GB" sz="1200" dirty="0"/>
            </a:br>
            <a:r>
              <a:rPr lang="en-GB" sz="1200" dirty="0"/>
              <a:t>(e.g. long-term diabetes medication use, not smoking for a decade).</a:t>
            </a:r>
          </a:p>
          <a:p>
            <a:pPr marL="285750" indent="-285750">
              <a:buFont typeface="Arial" panose="020B0604020202020204" pitchFamily="34" charset="0"/>
              <a:buChar char="•"/>
            </a:pPr>
            <a:r>
              <a:rPr lang="en-GB" sz="1200" dirty="0"/>
              <a:t>When exposures and confounders evolve during follow-up </a:t>
            </a:r>
            <a:br>
              <a:rPr lang="en-GB" sz="1200" dirty="0"/>
            </a:br>
            <a:r>
              <a:rPr lang="en-GB" sz="1200" dirty="0"/>
              <a:t>(e.g. changes in blood pressure, smoking, weight, or comorbidities).</a:t>
            </a:r>
          </a:p>
          <a:p>
            <a:pPr marL="285750" indent="-285750">
              <a:buFont typeface="Arial" panose="020B0604020202020204" pitchFamily="34" charset="0"/>
              <a:buChar char="•"/>
            </a:pPr>
            <a:r>
              <a:rPr lang="en-GB" sz="1200" dirty="0"/>
              <a:t>When survival models fail to meet proportional hazards assumptions and/or effects are expected to vary over time.</a:t>
            </a:r>
          </a:p>
          <a:p>
            <a:pPr marL="285750" indent="-285750">
              <a:buFont typeface="Arial" panose="020B0604020202020204" pitchFamily="34" charset="0"/>
              <a:buChar char="•"/>
            </a:pPr>
            <a:r>
              <a:rPr lang="en-GB" sz="1200" i="1" u="sng" dirty="0"/>
              <a:t>Best used when we are more confident about modelling the treatment process than the outcome.</a:t>
            </a:r>
          </a:p>
        </p:txBody>
      </p:sp>
      <p:sp>
        <p:nvSpPr>
          <p:cNvPr id="17" name="Title 4">
            <a:extLst>
              <a:ext uri="{FF2B5EF4-FFF2-40B4-BE49-F238E27FC236}">
                <a16:creationId xmlns:a16="http://schemas.microsoft.com/office/drawing/2014/main" id="{E0EBA1C8-962C-D626-5EBD-AF1B227E164A}"/>
              </a:ext>
            </a:extLst>
          </p:cNvPr>
          <p:cNvSpPr>
            <a:spLocks noGrp="1"/>
          </p:cNvSpPr>
          <p:nvPr>
            <p:ph type="title"/>
          </p:nvPr>
        </p:nvSpPr>
        <p:spPr/>
        <p:txBody>
          <a:bodyPr/>
          <a:lstStyle/>
          <a:p>
            <a:r>
              <a:rPr lang="en-GB" dirty="0"/>
              <a:t>Inverse Probability Weighting</a:t>
            </a:r>
            <a:endParaRPr lang="en-GB" spc="-40" dirty="0"/>
          </a:p>
        </p:txBody>
      </p:sp>
      <p:sp>
        <p:nvSpPr>
          <p:cNvPr id="2" name="TextBox 1">
            <a:extLst>
              <a:ext uri="{FF2B5EF4-FFF2-40B4-BE49-F238E27FC236}">
                <a16:creationId xmlns:a16="http://schemas.microsoft.com/office/drawing/2014/main" id="{1732A4FA-2626-1189-DD7F-26215ABAE353}"/>
              </a:ext>
            </a:extLst>
          </p:cNvPr>
          <p:cNvSpPr txBox="1"/>
          <p:nvPr/>
        </p:nvSpPr>
        <p:spPr>
          <a:xfrm>
            <a:off x="7573384" y="5704814"/>
            <a:ext cx="3814368" cy="307777"/>
          </a:xfrm>
          <a:prstGeom prst="rect">
            <a:avLst/>
          </a:prstGeom>
          <a:noFill/>
        </p:spPr>
        <p:txBody>
          <a:bodyPr wrap="square" rtlCol="0">
            <a:spAutoFit/>
          </a:bodyPr>
          <a:lstStyle/>
          <a:p>
            <a:pPr algn="ctr"/>
            <a:r>
              <a:rPr lang="en-GB" sz="700" dirty="0"/>
              <a:t>Hernán, M.A. and Robins, J.M. (2025) </a:t>
            </a:r>
            <a:r>
              <a:rPr lang="en-GB" sz="700" i="1" dirty="0"/>
              <a:t>Causal Inference: What If</a:t>
            </a:r>
            <a:r>
              <a:rPr lang="en-GB" sz="700" dirty="0"/>
              <a:t>. Boca Raton: Chapman &amp; Hall/CRC. Available at: </a:t>
            </a:r>
            <a:r>
              <a:rPr lang="en-GB" sz="700" dirty="0">
                <a:hlinkClick r:id="rId3"/>
              </a:rPr>
              <a:t>https://miguelhernan.org/whatifbook</a:t>
            </a:r>
            <a:r>
              <a:rPr lang="en-GB" sz="700" dirty="0"/>
              <a:t> (Accessed: 18 July 2025).</a:t>
            </a:r>
          </a:p>
        </p:txBody>
      </p:sp>
      <p:pic>
        <p:nvPicPr>
          <p:cNvPr id="4" name="Picture 3">
            <a:extLst>
              <a:ext uri="{FF2B5EF4-FFF2-40B4-BE49-F238E27FC236}">
                <a16:creationId xmlns:a16="http://schemas.microsoft.com/office/drawing/2014/main" id="{AD4CB66F-D96B-6E57-2E3D-8D8A337ECE87}"/>
              </a:ext>
            </a:extLst>
          </p:cNvPr>
          <p:cNvPicPr>
            <a:picLocks noChangeAspect="1"/>
          </p:cNvPicPr>
          <p:nvPr/>
        </p:nvPicPr>
        <p:blipFill>
          <a:blip r:embed="rId4"/>
          <a:stretch>
            <a:fillRect/>
          </a:stretch>
        </p:blipFill>
        <p:spPr>
          <a:xfrm>
            <a:off x="7174120" y="1499381"/>
            <a:ext cx="2306449" cy="2093077"/>
          </a:xfrm>
          <a:prstGeom prst="rect">
            <a:avLst/>
          </a:prstGeom>
        </p:spPr>
      </p:pic>
      <p:pic>
        <p:nvPicPr>
          <p:cNvPr id="6" name="Picture 5">
            <a:extLst>
              <a:ext uri="{FF2B5EF4-FFF2-40B4-BE49-F238E27FC236}">
                <a16:creationId xmlns:a16="http://schemas.microsoft.com/office/drawing/2014/main" id="{C99F598F-F25F-6527-D105-AC38F45A5B22}"/>
              </a:ext>
            </a:extLst>
          </p:cNvPr>
          <p:cNvPicPr>
            <a:picLocks noChangeAspect="1"/>
          </p:cNvPicPr>
          <p:nvPr/>
        </p:nvPicPr>
        <p:blipFill>
          <a:blip r:embed="rId5"/>
          <a:stretch>
            <a:fillRect/>
          </a:stretch>
        </p:blipFill>
        <p:spPr>
          <a:xfrm>
            <a:off x="7840370" y="3850669"/>
            <a:ext cx="3280397" cy="1720171"/>
          </a:xfrm>
          <a:prstGeom prst="rect">
            <a:avLst/>
          </a:prstGeom>
        </p:spPr>
      </p:pic>
      <p:grpSp>
        <p:nvGrpSpPr>
          <p:cNvPr id="13" name="Group 12">
            <a:extLst>
              <a:ext uri="{FF2B5EF4-FFF2-40B4-BE49-F238E27FC236}">
                <a16:creationId xmlns:a16="http://schemas.microsoft.com/office/drawing/2014/main" id="{1E20CE93-BD84-C335-9FD5-F317F3305A62}"/>
              </a:ext>
            </a:extLst>
          </p:cNvPr>
          <p:cNvGrpSpPr/>
          <p:nvPr/>
        </p:nvGrpSpPr>
        <p:grpSpPr>
          <a:xfrm>
            <a:off x="9555722" y="1664273"/>
            <a:ext cx="2280432" cy="1794835"/>
            <a:chOff x="9437248" y="4246541"/>
            <a:chExt cx="2456330" cy="1716156"/>
          </a:xfrm>
        </p:grpSpPr>
        <p:pic>
          <p:nvPicPr>
            <p:cNvPr id="10" name="Picture 9">
              <a:extLst>
                <a:ext uri="{FF2B5EF4-FFF2-40B4-BE49-F238E27FC236}">
                  <a16:creationId xmlns:a16="http://schemas.microsoft.com/office/drawing/2014/main" id="{F182316F-05A7-C884-B5CD-DAC8FADBF414}"/>
                </a:ext>
              </a:extLst>
            </p:cNvPr>
            <p:cNvPicPr>
              <a:picLocks noChangeAspect="1"/>
            </p:cNvPicPr>
            <p:nvPr/>
          </p:nvPicPr>
          <p:blipFill>
            <a:blip r:embed="rId6"/>
            <a:stretch>
              <a:fillRect/>
            </a:stretch>
          </p:blipFill>
          <p:spPr>
            <a:xfrm>
              <a:off x="9437248" y="4246541"/>
              <a:ext cx="2456330" cy="1716156"/>
            </a:xfrm>
            <a:prstGeom prst="rect">
              <a:avLst/>
            </a:prstGeom>
          </p:spPr>
        </p:pic>
        <p:cxnSp>
          <p:nvCxnSpPr>
            <p:cNvPr id="11" name="Straight Connector 10">
              <a:extLst>
                <a:ext uri="{FF2B5EF4-FFF2-40B4-BE49-F238E27FC236}">
                  <a16:creationId xmlns:a16="http://schemas.microsoft.com/office/drawing/2014/main" id="{C14012D6-7E47-BDF4-F574-ED5B5E9596AF}"/>
                </a:ext>
              </a:extLst>
            </p:cNvPr>
            <p:cNvCxnSpPr>
              <a:cxnSpLocks/>
            </p:cNvCxnSpPr>
            <p:nvPr/>
          </p:nvCxnSpPr>
          <p:spPr>
            <a:xfrm flipV="1">
              <a:off x="10119134" y="5065875"/>
              <a:ext cx="267854" cy="23090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581857-E145-CA91-C9D0-105988A218A5}"/>
                </a:ext>
              </a:extLst>
            </p:cNvPr>
            <p:cNvCxnSpPr>
              <a:cxnSpLocks/>
            </p:cNvCxnSpPr>
            <p:nvPr/>
          </p:nvCxnSpPr>
          <p:spPr>
            <a:xfrm>
              <a:off x="10119134" y="5098472"/>
              <a:ext cx="267854" cy="19831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949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DC343-6E8E-3878-1FAC-27FFD8B8F21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9865E16-1A7C-EC3C-76F9-3A3D3586B8BB}"/>
              </a:ext>
            </a:extLst>
          </p:cNvPr>
          <p:cNvSpPr>
            <a:spLocks noGrp="1"/>
          </p:cNvSpPr>
          <p:nvPr>
            <p:ph idx="1"/>
          </p:nvPr>
        </p:nvSpPr>
        <p:spPr>
          <a:xfrm>
            <a:off x="432000" y="1518483"/>
            <a:ext cx="6896747" cy="4709516"/>
          </a:xfrm>
        </p:spPr>
        <p:txBody>
          <a:bodyPr>
            <a:normAutofit/>
          </a:bodyPr>
          <a:lstStyle/>
          <a:p>
            <a:r>
              <a:rPr lang="en-GB" sz="1100" b="1" dirty="0"/>
              <a:t>Background</a:t>
            </a:r>
          </a:p>
          <a:p>
            <a:pPr marL="285750" indent="-285750">
              <a:buFont typeface="Arial" panose="020B0604020202020204" pitchFamily="34" charset="0"/>
              <a:buChar char="•"/>
            </a:pPr>
            <a:r>
              <a:rPr lang="en-GB" sz="1100" dirty="0"/>
              <a:t>“SGLT-2 inhibitors increase urinary flow with osmotic diuresis and thus may lower the risk of nephrolithiasis; however, data on recurrence of nephrolithiasis are limited and not available among those with concurrent gout.”</a:t>
            </a:r>
          </a:p>
          <a:p>
            <a:pPr>
              <a:spcBef>
                <a:spcPts val="600"/>
              </a:spcBef>
            </a:pPr>
            <a:r>
              <a:rPr lang="en-GB" sz="1100" b="1" dirty="0"/>
              <a:t>Design</a:t>
            </a:r>
          </a:p>
          <a:p>
            <a:pPr marL="285750" indent="-285750">
              <a:buFont typeface="Arial" panose="020B0604020202020204" pitchFamily="34" charset="0"/>
              <a:buChar char="•"/>
            </a:pPr>
            <a:r>
              <a:rPr lang="en-GB" sz="1100" dirty="0"/>
              <a:t>“We… emulate[d] two arm randomized clinical trials (the target trials) that would randomize patients with nephrolithiasis and type 2 diabetes to initiate an SGLT-2 inhibitor versus GLP-1 receptor agonist (as well as SGLT-2 inhibitor versus DPP-4 inhibitor as an alternative comparator), in an unblinded fashion.”</a:t>
            </a:r>
          </a:p>
          <a:p>
            <a:pPr marL="285750" indent="-285750">
              <a:buFont typeface="Arial" panose="020B0604020202020204" pitchFamily="34" charset="0"/>
              <a:buChar char="•"/>
            </a:pPr>
            <a:r>
              <a:rPr lang="en-GB" sz="1100" dirty="0"/>
              <a:t>“We used Population Data BC, population based linked administrative databases that provide deidentified individual level data for nearly all of British Columbia’s five million residents.”</a:t>
            </a:r>
          </a:p>
          <a:p>
            <a:pPr marL="285750" indent="-285750">
              <a:buFont typeface="Arial" panose="020B0604020202020204" pitchFamily="34" charset="0"/>
              <a:buChar char="•"/>
            </a:pPr>
            <a:r>
              <a:rPr lang="en-GB" sz="1100" dirty="0"/>
              <a:t>“To account for non-random allocation of patients to the treatment groups, we used stabilized inverse probability of treatment weighting for the average treatment effect in the whole population. Weights were calculated based on all covariates described above in a multivariable logistic regression model to predict each patient’s probability (</a:t>
            </a:r>
            <a:r>
              <a:rPr lang="en-GB" sz="1100" dirty="0" err="1"/>
              <a:t>ie</a:t>
            </a:r>
            <a:r>
              <a:rPr lang="en-GB" sz="1100" dirty="0"/>
              <a:t>, propensity score) of filling a prescription for an SGLT-2 inhibitor or GLP-1 receptor agonist before the start of follow-up.”</a:t>
            </a:r>
          </a:p>
          <a:p>
            <a:pPr marL="285750" indent="-285750">
              <a:buFont typeface="Arial" panose="020B0604020202020204" pitchFamily="34" charset="0"/>
              <a:buChar char="•"/>
            </a:pPr>
            <a:r>
              <a:rPr lang="en-GB" sz="1100" dirty="0"/>
              <a:t>“Inverse probability of treatment weights based on propensity scores of the cohort result in a weighted cohort where treatment assignment is independent of measured confounders.”</a:t>
            </a:r>
          </a:p>
          <a:p>
            <a:pPr>
              <a:spcBef>
                <a:spcPts val="600"/>
              </a:spcBef>
            </a:pPr>
            <a:r>
              <a:rPr lang="en-GB" sz="1100" b="1" dirty="0"/>
              <a:t>Results</a:t>
            </a:r>
          </a:p>
          <a:p>
            <a:pPr marL="285750" indent="-285750">
              <a:buFont typeface="Arial" panose="020B0604020202020204" pitchFamily="34" charset="0"/>
              <a:buChar char="•"/>
            </a:pPr>
            <a:r>
              <a:rPr lang="en-GB" sz="1100" dirty="0"/>
              <a:t>“1924 recurrent nephrolithiasis events occurred among the 14 456 weighted patients who used an SGLT-2 inhibitor (105.3 per 1000 person years), compared with 853 events among the 5877 weighted patients who used a GLP-1 receptor agonist (156.4 per 1000 person years).”</a:t>
            </a:r>
          </a:p>
          <a:p>
            <a:pPr marL="285750" indent="-285750">
              <a:buFont typeface="Arial" panose="020B0604020202020204" pitchFamily="34" charset="0"/>
              <a:buChar char="•"/>
            </a:pPr>
            <a:r>
              <a:rPr lang="en-GB" sz="1100" dirty="0"/>
              <a:t>“The adjusted rate ratio was 0.67 (95% confidence interval (CI) 0.57 to 0.79) and rate difference was −51 (95% CI −63 to −40) per 1000 person years, with a number needed to treat (NNT) of 20.”</a:t>
            </a:r>
          </a:p>
        </p:txBody>
      </p:sp>
      <p:sp>
        <p:nvSpPr>
          <p:cNvPr id="17" name="Title 4">
            <a:extLst>
              <a:ext uri="{FF2B5EF4-FFF2-40B4-BE49-F238E27FC236}">
                <a16:creationId xmlns:a16="http://schemas.microsoft.com/office/drawing/2014/main" id="{18B8DDE6-6096-FB5F-9ACE-19601E875C77}"/>
              </a:ext>
            </a:extLst>
          </p:cNvPr>
          <p:cNvSpPr>
            <a:spLocks noGrp="1"/>
          </p:cNvSpPr>
          <p:nvPr>
            <p:ph type="title"/>
          </p:nvPr>
        </p:nvSpPr>
        <p:spPr/>
        <p:txBody>
          <a:bodyPr>
            <a:noAutofit/>
          </a:bodyPr>
          <a:lstStyle/>
          <a:p>
            <a:r>
              <a:rPr lang="en-GB" sz="2000" dirty="0"/>
              <a:t>IPW Ex.: Comparative Effectiveness of SGLT-2 Inhibitors, GLP-1 Receptor Antagonists, and DPP-4 Inhibitors for Recurrent Nephrolithiasis (Kidney Stones)</a:t>
            </a:r>
            <a:endParaRPr lang="en-GB" sz="2000" spc="-40" dirty="0"/>
          </a:p>
        </p:txBody>
      </p:sp>
      <p:sp>
        <p:nvSpPr>
          <p:cNvPr id="6" name="TextBox 5">
            <a:extLst>
              <a:ext uri="{FF2B5EF4-FFF2-40B4-BE49-F238E27FC236}">
                <a16:creationId xmlns:a16="http://schemas.microsoft.com/office/drawing/2014/main" id="{B06EA74D-CF7C-1119-71D5-1DD3DE4F4CF0}"/>
              </a:ext>
            </a:extLst>
          </p:cNvPr>
          <p:cNvSpPr txBox="1"/>
          <p:nvPr/>
        </p:nvSpPr>
        <p:spPr>
          <a:xfrm>
            <a:off x="7880350" y="4854894"/>
            <a:ext cx="3758954" cy="523220"/>
          </a:xfrm>
          <a:prstGeom prst="rect">
            <a:avLst/>
          </a:prstGeom>
          <a:noFill/>
        </p:spPr>
        <p:txBody>
          <a:bodyPr wrap="square" rtlCol="0">
            <a:spAutoFit/>
          </a:bodyPr>
          <a:lstStyle/>
          <a:p>
            <a:pPr algn="ctr"/>
            <a:r>
              <a:rPr lang="en-GB" sz="700" dirty="0"/>
              <a:t>McCormick, N. </a:t>
            </a:r>
            <a:r>
              <a:rPr lang="en-GB" sz="700" i="1" dirty="0"/>
              <a:t>et al.</a:t>
            </a:r>
            <a:r>
              <a:rPr lang="en-GB" sz="700" dirty="0"/>
              <a:t> (2024) ‘Comparative effectiveness of sodium-glucose cotransporter-2 inhibitors for recurrent nephrolithiasis among patients with pre-existing nephrolithiasis or gout: target trial emulation studies’, </a:t>
            </a:r>
            <a:r>
              <a:rPr lang="en-GB" sz="700" i="1" dirty="0"/>
              <a:t>BMJ</a:t>
            </a:r>
            <a:r>
              <a:rPr lang="en-GB" sz="700" dirty="0"/>
              <a:t>, 387, p. e080035. Available at: </a:t>
            </a:r>
            <a:r>
              <a:rPr lang="en-GB" sz="700" dirty="0">
                <a:hlinkClick r:id="rId3"/>
              </a:rPr>
              <a:t>https://doi.org/10.1136/bmj-2024-080035</a:t>
            </a:r>
            <a:r>
              <a:rPr lang="en-GB" sz="700" dirty="0"/>
              <a:t>.</a:t>
            </a:r>
            <a:endParaRPr lang="en-GB" sz="700" dirty="0">
              <a:effectLst/>
            </a:endParaRPr>
          </a:p>
        </p:txBody>
      </p:sp>
      <p:pic>
        <p:nvPicPr>
          <p:cNvPr id="1026" name="Picture 2">
            <a:extLst>
              <a:ext uri="{FF2B5EF4-FFF2-40B4-BE49-F238E27FC236}">
                <a16:creationId xmlns:a16="http://schemas.microsoft.com/office/drawing/2014/main" id="{7C8108BE-57E5-CA63-CB48-490D9156E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759" y="2371089"/>
            <a:ext cx="4145395" cy="235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8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414F1-0EF0-6C70-5BD2-BB7969D1715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5D5B9D2-F359-543C-6413-80425CC96D9B}"/>
              </a:ext>
            </a:extLst>
          </p:cNvPr>
          <p:cNvSpPr>
            <a:spLocks noGrp="1"/>
          </p:cNvSpPr>
          <p:nvPr>
            <p:ph idx="1"/>
          </p:nvPr>
        </p:nvSpPr>
        <p:spPr>
          <a:xfrm>
            <a:off x="432000" y="1518483"/>
            <a:ext cx="7309920" cy="4709516"/>
          </a:xfrm>
        </p:spPr>
        <p:txBody>
          <a:bodyPr>
            <a:normAutofit fontScale="92500" lnSpcReduction="10000"/>
          </a:bodyPr>
          <a:lstStyle/>
          <a:p>
            <a:r>
              <a:rPr lang="en-GB" sz="1400" b="1" dirty="0"/>
              <a:t>Overview</a:t>
            </a:r>
          </a:p>
          <a:p>
            <a:pPr marL="285750" indent="-285750">
              <a:buFont typeface="Arial" panose="020B0604020202020204" pitchFamily="34" charset="0"/>
              <a:buChar char="•"/>
            </a:pPr>
            <a:r>
              <a:rPr lang="en-GB" sz="1400" dirty="0"/>
              <a:t>A model-based extension of standardization that estimates what would happen to outcomes if everyone followed a specific treatment strategy over time.</a:t>
            </a:r>
          </a:p>
          <a:p>
            <a:pPr marL="285750" indent="-285750">
              <a:buFont typeface="Arial" panose="020B0604020202020204" pitchFamily="34" charset="0"/>
              <a:buChar char="•"/>
            </a:pPr>
            <a:r>
              <a:rPr lang="en-GB" sz="1400" dirty="0"/>
              <a:t>Rather than reweighting individuals (as in IPW), the g-formula models the outcome as a function of treatment and confounders, then simulates outcomes under different hypothetical interventions.</a:t>
            </a:r>
          </a:p>
          <a:p>
            <a:pPr marL="285750" indent="-285750">
              <a:buFont typeface="Arial" panose="020B0604020202020204" pitchFamily="34" charset="0"/>
              <a:buChar char="•"/>
            </a:pPr>
            <a:r>
              <a:rPr lang="en-GB" sz="1400" dirty="0"/>
              <a:t>Handles time-varying confounding affected by prior treatment by iteratively predicting outcomes under specified exposure histories (e.g., full adherence vs no treatment).</a:t>
            </a:r>
          </a:p>
          <a:p>
            <a:pPr marL="285750" indent="-285750">
              <a:buFont typeface="Arial" panose="020B0604020202020204" pitchFamily="34" charset="0"/>
              <a:buChar char="•"/>
            </a:pPr>
            <a:r>
              <a:rPr lang="en-GB" sz="1400" dirty="0"/>
              <a:t>Produces population-level estimates of risks or survival under competing strategies, which can be displayed as cumulative risk or survival curves.</a:t>
            </a:r>
          </a:p>
          <a:p>
            <a:pPr marL="285750" indent="-285750">
              <a:buFont typeface="Arial" panose="020B0604020202020204" pitchFamily="34" charset="0"/>
              <a:buChar char="•"/>
            </a:pPr>
            <a:r>
              <a:rPr lang="en-GB" sz="1400" dirty="0"/>
              <a:t>Particularly useful for estimating the causal effect of sustained treatment or behavioural strategies over time.</a:t>
            </a:r>
          </a:p>
          <a:p>
            <a:pPr>
              <a:spcBef>
                <a:spcPts val="600"/>
              </a:spcBef>
            </a:pPr>
            <a:r>
              <a:rPr lang="en-GB" sz="1400" b="1" dirty="0"/>
              <a:t>Key Assumption(s)</a:t>
            </a:r>
          </a:p>
          <a:p>
            <a:pPr marL="285750" indent="-285750">
              <a:buFont typeface="Arial" panose="020B0604020202020204" pitchFamily="34" charset="0"/>
              <a:buChar char="•"/>
            </a:pPr>
            <a:r>
              <a:rPr lang="en-GB" sz="1400" dirty="0"/>
              <a:t>Same as IPW: Consistency, Exchangeability, Positivity</a:t>
            </a:r>
          </a:p>
          <a:p>
            <a:pPr>
              <a:spcBef>
                <a:spcPts val="600"/>
              </a:spcBef>
            </a:pPr>
            <a:r>
              <a:rPr lang="en-GB" sz="1400" b="1" dirty="0"/>
              <a:t>Relevant Situations</a:t>
            </a:r>
          </a:p>
          <a:p>
            <a:pPr marL="285750" indent="-285750">
              <a:buFont typeface="Arial" panose="020B0604020202020204" pitchFamily="34" charset="0"/>
              <a:buChar char="•"/>
            </a:pPr>
            <a:r>
              <a:rPr lang="en-GB" sz="1400" dirty="0"/>
              <a:t>Same as IP Weighting, but preferable:</a:t>
            </a:r>
          </a:p>
          <a:p>
            <a:pPr marL="971550" lvl="1" indent="-285750"/>
            <a:r>
              <a:rPr lang="en-GB" sz="1400" i="1" u="sng" dirty="0"/>
              <a:t>When we are more confident about modelling the outcome than the treatment process.</a:t>
            </a:r>
          </a:p>
          <a:p>
            <a:pPr marL="971550" lvl="1" indent="-285750"/>
            <a:r>
              <a:rPr lang="en-GB" sz="1400" dirty="0"/>
              <a:t>When sufficient computational resources are available (more intensive than IPW).</a:t>
            </a:r>
          </a:p>
        </p:txBody>
      </p:sp>
      <p:sp>
        <p:nvSpPr>
          <p:cNvPr id="17" name="Title 4">
            <a:extLst>
              <a:ext uri="{FF2B5EF4-FFF2-40B4-BE49-F238E27FC236}">
                <a16:creationId xmlns:a16="http://schemas.microsoft.com/office/drawing/2014/main" id="{9DC67199-36E3-0E0E-5E92-A6C96E17D363}"/>
              </a:ext>
            </a:extLst>
          </p:cNvPr>
          <p:cNvSpPr>
            <a:spLocks noGrp="1"/>
          </p:cNvSpPr>
          <p:nvPr>
            <p:ph type="title"/>
          </p:nvPr>
        </p:nvSpPr>
        <p:spPr/>
        <p:txBody>
          <a:bodyPr/>
          <a:lstStyle/>
          <a:p>
            <a:r>
              <a:rPr lang="en-GB" dirty="0"/>
              <a:t>Parametric G-Formula</a:t>
            </a:r>
            <a:endParaRPr lang="en-GB" spc="-40" dirty="0"/>
          </a:p>
        </p:txBody>
      </p:sp>
      <p:sp>
        <p:nvSpPr>
          <p:cNvPr id="3" name="TextBox 2">
            <a:extLst>
              <a:ext uri="{FF2B5EF4-FFF2-40B4-BE49-F238E27FC236}">
                <a16:creationId xmlns:a16="http://schemas.microsoft.com/office/drawing/2014/main" id="{F7C43009-E670-4C72-419B-D968FCDF2E44}"/>
              </a:ext>
            </a:extLst>
          </p:cNvPr>
          <p:cNvSpPr txBox="1"/>
          <p:nvPr/>
        </p:nvSpPr>
        <p:spPr>
          <a:xfrm>
            <a:off x="7880350" y="5640601"/>
            <a:ext cx="3758954" cy="415498"/>
          </a:xfrm>
          <a:prstGeom prst="rect">
            <a:avLst/>
          </a:prstGeom>
          <a:noFill/>
        </p:spPr>
        <p:txBody>
          <a:bodyPr wrap="square" rtlCol="0">
            <a:spAutoFit/>
          </a:bodyPr>
          <a:lstStyle/>
          <a:p>
            <a:pPr algn="ctr"/>
            <a:r>
              <a:rPr lang="en-GB" sz="700" dirty="0"/>
              <a:t>Dickerman, B.A. </a:t>
            </a:r>
            <a:r>
              <a:rPr lang="en-GB" sz="700" i="1" dirty="0"/>
              <a:t>et al.</a:t>
            </a:r>
            <a:r>
              <a:rPr lang="en-GB" sz="700" dirty="0"/>
              <a:t> (2019) ‘Guideline-Based Physical Activity and Survival Among US Men With Nonmetastatic Prostate Cancer’, </a:t>
            </a:r>
            <a:r>
              <a:rPr lang="en-GB" sz="700" i="1" dirty="0"/>
              <a:t>American Journal of Epidemiology</a:t>
            </a:r>
            <a:r>
              <a:rPr lang="en-GB" sz="700" dirty="0"/>
              <a:t>, 188(3), pp. 579–586. Available at: </a:t>
            </a:r>
            <a:r>
              <a:rPr lang="en-GB" sz="700" dirty="0">
                <a:hlinkClick r:id="rId3"/>
              </a:rPr>
              <a:t>https://doi.org/10.1093/aje/kwy261</a:t>
            </a:r>
            <a:r>
              <a:rPr lang="en-GB" sz="700" dirty="0"/>
              <a:t>.</a:t>
            </a:r>
            <a:endParaRPr lang="en-GB" sz="700" dirty="0">
              <a:effectLst/>
            </a:endParaRPr>
          </a:p>
        </p:txBody>
      </p:sp>
      <p:pic>
        <p:nvPicPr>
          <p:cNvPr id="4" name="Picture 2" descr="Estimated survival curves under hypothetical physical activity strategies among men with nonmetastatic prostate cancer, Health Professionals Follow-up Study, 2000–2014. All strategies excused men from following the recommended physical activity levels after development of functional impairment, metastasis, myocardial infarction, stroke, congestive heart failure, or amyotrophic lateral sclerosis. A) ≥1.25 hours/week of vigorous activity or ≥2.5 hours/week of moderate activity; B) ≥2.5 hours/week of vigorous activity or ≥5 hours/week of moderate activity.">
            <a:extLst>
              <a:ext uri="{FF2B5EF4-FFF2-40B4-BE49-F238E27FC236}">
                <a16:creationId xmlns:a16="http://schemas.microsoft.com/office/drawing/2014/main" id="{DE9C222B-A255-0731-794E-32DC46DF1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332" y="1621036"/>
            <a:ext cx="2651103" cy="390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65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456F2-2EF7-F298-CAFF-5D8A08551EB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04F5511-E749-F55E-0850-D66E7627145E}"/>
              </a:ext>
            </a:extLst>
          </p:cNvPr>
          <p:cNvSpPr>
            <a:spLocks noGrp="1"/>
          </p:cNvSpPr>
          <p:nvPr>
            <p:ph idx="1"/>
          </p:nvPr>
        </p:nvSpPr>
        <p:spPr>
          <a:xfrm>
            <a:off x="432000" y="1518483"/>
            <a:ext cx="7080049" cy="4709516"/>
          </a:xfrm>
        </p:spPr>
        <p:txBody>
          <a:bodyPr>
            <a:normAutofit fontScale="92500" lnSpcReduction="10000"/>
          </a:bodyPr>
          <a:lstStyle/>
          <a:p>
            <a:r>
              <a:rPr lang="en-GB" sz="1400" b="1" dirty="0"/>
              <a:t>Background</a:t>
            </a:r>
          </a:p>
          <a:p>
            <a:pPr marL="285750" indent="-285750">
              <a:buFont typeface="Arial" panose="020B0604020202020204" pitchFamily="34" charset="0"/>
              <a:buChar char="•"/>
            </a:pPr>
            <a:r>
              <a:rPr lang="en-GB" sz="1400" dirty="0"/>
              <a:t>“The survival impact of adhering to current physical activity guidelines after prostate cancer diagnosis is unknown.”</a:t>
            </a:r>
          </a:p>
          <a:p>
            <a:pPr marL="285750" indent="-285750">
              <a:buFont typeface="Arial" panose="020B0604020202020204" pitchFamily="34" charset="0"/>
              <a:buChar char="•"/>
            </a:pPr>
            <a:r>
              <a:rPr lang="en-GB" sz="1400" dirty="0"/>
              <a:t>“We therefore emulated a target trial of guideline-based physical activity interventions and 10-year survival among US men with nonmetastatic prostate cancer.”</a:t>
            </a:r>
          </a:p>
          <a:p>
            <a:pPr>
              <a:spcBef>
                <a:spcPts val="600"/>
              </a:spcBef>
            </a:pPr>
            <a:r>
              <a:rPr lang="en-GB" sz="1400" b="1" dirty="0"/>
              <a:t>Design</a:t>
            </a:r>
          </a:p>
          <a:p>
            <a:pPr marL="285750" indent="-285750">
              <a:buFont typeface="Arial" panose="020B0604020202020204" pitchFamily="34" charset="0"/>
              <a:buChar char="•"/>
            </a:pPr>
            <a:r>
              <a:rPr lang="en-GB" sz="1400" dirty="0"/>
              <a:t>“We used observational data on 2,299 men in the Health Professionals Follow-up Study who were diagnosed with nonmetastatic prostate cancer from 1998 to 2010 and were free of conditions that might have precluded participation at baseline (first </a:t>
            </a:r>
            <a:r>
              <a:rPr lang="en-GB" sz="1400" dirty="0" err="1"/>
              <a:t>postdiagnostic</a:t>
            </a:r>
            <a:r>
              <a:rPr lang="en-GB" sz="1400" dirty="0"/>
              <a:t> questionnaire).”</a:t>
            </a:r>
          </a:p>
          <a:p>
            <a:pPr marL="285750" indent="-285750">
              <a:buFont typeface="Arial" panose="020B0604020202020204" pitchFamily="34" charset="0"/>
              <a:buChar char="•"/>
            </a:pPr>
            <a:r>
              <a:rPr lang="en-GB" sz="1400" dirty="0"/>
              <a:t>“We estimated their survival under several guideline-based physical activity interventions starting at baseline and ending at the development of conditions limiting physical ability.”</a:t>
            </a:r>
          </a:p>
          <a:p>
            <a:pPr marL="285750" indent="-285750">
              <a:buFont typeface="Arial" panose="020B0604020202020204" pitchFamily="34" charset="0"/>
              <a:buChar char="•"/>
            </a:pPr>
            <a:r>
              <a:rPr lang="en-GB" sz="1400" dirty="0"/>
              <a:t>“We adjusted for baseline and time-varying risk factors for death using the parametric g-formula.”</a:t>
            </a:r>
          </a:p>
          <a:p>
            <a:pPr>
              <a:spcBef>
                <a:spcPts val="600"/>
              </a:spcBef>
            </a:pPr>
            <a:r>
              <a:rPr lang="en-GB" sz="1400" b="1" dirty="0"/>
              <a:t>Results</a:t>
            </a:r>
          </a:p>
          <a:p>
            <a:pPr marL="285750" indent="-285750">
              <a:buFont typeface="Arial" panose="020B0604020202020204" pitchFamily="34" charset="0"/>
              <a:buChar char="•"/>
            </a:pPr>
            <a:r>
              <a:rPr lang="en-GB" sz="1400" dirty="0"/>
              <a:t>“Compared with the observed 15.4% mortality risk, the estimated 10-year risks of mortality were 13.0% (95% confidence interval (CI): 10.9, 15.4) and 11.1% (95% CI: 8.7, 14.1) for ≥1.25 hours/week and ≥2.5 hours/week of vigorous activity, respectively, and 13.9% (95% CI: 12.0, 16.0) and 12.6% (95% CI: 10.6, 14.7) for ≥2.5 hours/week and ≥5 hours/week of moderate activity, respectively.”</a:t>
            </a:r>
          </a:p>
        </p:txBody>
      </p:sp>
      <p:sp>
        <p:nvSpPr>
          <p:cNvPr id="17" name="Title 4">
            <a:extLst>
              <a:ext uri="{FF2B5EF4-FFF2-40B4-BE49-F238E27FC236}">
                <a16:creationId xmlns:a16="http://schemas.microsoft.com/office/drawing/2014/main" id="{E7CC80A9-2BD3-210A-A1B0-724A861EE887}"/>
              </a:ext>
            </a:extLst>
          </p:cNvPr>
          <p:cNvSpPr>
            <a:spLocks noGrp="1"/>
          </p:cNvSpPr>
          <p:nvPr>
            <p:ph type="title"/>
          </p:nvPr>
        </p:nvSpPr>
        <p:spPr/>
        <p:txBody>
          <a:bodyPr>
            <a:noAutofit/>
          </a:bodyPr>
          <a:lstStyle/>
          <a:p>
            <a:r>
              <a:rPr lang="en-GB" sz="2400" dirty="0"/>
              <a:t>GF Ex.: Guideline-Based Physical Activity and Survival Among US Men With Nonmetastatic Prostate Cancer</a:t>
            </a:r>
            <a:endParaRPr lang="en-GB" sz="2400" spc="-40" dirty="0"/>
          </a:p>
        </p:txBody>
      </p:sp>
      <p:sp>
        <p:nvSpPr>
          <p:cNvPr id="6" name="TextBox 5">
            <a:extLst>
              <a:ext uri="{FF2B5EF4-FFF2-40B4-BE49-F238E27FC236}">
                <a16:creationId xmlns:a16="http://schemas.microsoft.com/office/drawing/2014/main" id="{DF2BAF2C-C180-33F8-2B92-B840A041C47A}"/>
              </a:ext>
            </a:extLst>
          </p:cNvPr>
          <p:cNvSpPr txBox="1"/>
          <p:nvPr/>
        </p:nvSpPr>
        <p:spPr>
          <a:xfrm>
            <a:off x="7880350" y="5640601"/>
            <a:ext cx="3758954" cy="415498"/>
          </a:xfrm>
          <a:prstGeom prst="rect">
            <a:avLst/>
          </a:prstGeom>
          <a:noFill/>
        </p:spPr>
        <p:txBody>
          <a:bodyPr wrap="square" rtlCol="0">
            <a:spAutoFit/>
          </a:bodyPr>
          <a:lstStyle/>
          <a:p>
            <a:pPr algn="ctr"/>
            <a:r>
              <a:rPr lang="en-GB" sz="700" dirty="0"/>
              <a:t>Dickerman, B.A. </a:t>
            </a:r>
            <a:r>
              <a:rPr lang="en-GB" sz="700" i="1" dirty="0"/>
              <a:t>et al.</a:t>
            </a:r>
            <a:r>
              <a:rPr lang="en-GB" sz="700" dirty="0"/>
              <a:t> (2019) ‘Guideline-Based Physical Activity and Survival Among US Men With Nonmetastatic Prostate Cancer’, </a:t>
            </a:r>
            <a:r>
              <a:rPr lang="en-GB" sz="700" i="1" dirty="0"/>
              <a:t>American Journal of Epidemiology</a:t>
            </a:r>
            <a:r>
              <a:rPr lang="en-GB" sz="700" dirty="0"/>
              <a:t>, 188(3), pp. 579–586. Available at: </a:t>
            </a:r>
            <a:r>
              <a:rPr lang="en-GB" sz="700" dirty="0">
                <a:hlinkClick r:id="rId3"/>
              </a:rPr>
              <a:t>https://doi.org/10.1093/aje/kwy261</a:t>
            </a:r>
            <a:r>
              <a:rPr lang="en-GB" sz="700" dirty="0"/>
              <a:t>.</a:t>
            </a:r>
            <a:endParaRPr lang="en-GB" sz="700" dirty="0">
              <a:effectLst/>
            </a:endParaRPr>
          </a:p>
        </p:txBody>
      </p:sp>
      <p:pic>
        <p:nvPicPr>
          <p:cNvPr id="5122" name="Picture 2" descr="Estimated survival curves under hypothetical physical activity strategies among men with nonmetastatic prostate cancer, Health Professionals Follow-up Study, 2000–2014. All strategies excused men from following the recommended physical activity levels after development of functional impairment, metastasis, myocardial infarction, stroke, congestive heart failure, or amyotrophic lateral sclerosis. A) ≥1.25 hours/week of vigorous activity or ≥2.5 hours/week of moderate activity; B) ≥2.5 hours/week of vigorous activity or ≥5 hours/week of moderate activity.">
            <a:extLst>
              <a:ext uri="{FF2B5EF4-FFF2-40B4-BE49-F238E27FC236}">
                <a16:creationId xmlns:a16="http://schemas.microsoft.com/office/drawing/2014/main" id="{A0C00EC8-D7CA-332A-364E-2A46BB655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332" y="1621036"/>
            <a:ext cx="2651103" cy="390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24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30436-8C1B-BA3A-BC4C-67C10FA4D02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FFC35D5-02D4-FCBD-E1A1-56C7934327CE}"/>
              </a:ext>
            </a:extLst>
          </p:cNvPr>
          <p:cNvSpPr>
            <a:spLocks noGrp="1"/>
          </p:cNvSpPr>
          <p:nvPr>
            <p:ph idx="1"/>
          </p:nvPr>
        </p:nvSpPr>
        <p:spPr>
          <a:xfrm>
            <a:off x="432000" y="1518483"/>
            <a:ext cx="11404153" cy="4709516"/>
          </a:xfrm>
        </p:spPr>
        <p:txBody>
          <a:bodyPr>
            <a:normAutofit fontScale="85000" lnSpcReduction="10000"/>
          </a:bodyPr>
          <a:lstStyle/>
          <a:p>
            <a:r>
              <a:rPr lang="en-GB" sz="1600" b="1" dirty="0"/>
              <a:t>Overview</a:t>
            </a:r>
          </a:p>
          <a:p>
            <a:pPr marL="285750" indent="-285750">
              <a:buFont typeface="Arial" panose="020B0604020202020204" pitchFamily="34" charset="0"/>
              <a:buChar char="•"/>
            </a:pPr>
            <a:r>
              <a:rPr lang="en-GB" sz="1600" dirty="0"/>
              <a:t>Both methods are mathematically equivalent and, if models are correctly specified, should yield identical results.</a:t>
            </a:r>
          </a:p>
          <a:p>
            <a:pPr marL="285750" indent="-285750">
              <a:buFont typeface="Arial" panose="020B0604020202020204" pitchFamily="34" charset="0"/>
              <a:buChar char="•"/>
            </a:pPr>
            <a:r>
              <a:rPr lang="en-GB" sz="1600" dirty="0"/>
              <a:t>In practice, both are often performed to check for model misspecification and strengthen confidence in causal estimates.</a:t>
            </a:r>
          </a:p>
          <a:p>
            <a:pPr>
              <a:spcBef>
                <a:spcPts val="600"/>
              </a:spcBef>
            </a:pPr>
            <a:r>
              <a:rPr lang="en-GB" sz="1600" b="1" dirty="0"/>
              <a:t>Inverse Probability Weighting</a:t>
            </a:r>
          </a:p>
          <a:p>
            <a:pPr marL="285750" indent="-285750">
              <a:buFont typeface="Arial" panose="020B0604020202020204" pitchFamily="34" charset="0"/>
              <a:buChar char="•"/>
            </a:pPr>
            <a:r>
              <a:rPr lang="en-GB" sz="1600" dirty="0"/>
              <a:t>Best used when we are more confident about modelling the treatment process than the outcome.</a:t>
            </a:r>
          </a:p>
          <a:p>
            <a:pPr marL="285750" indent="-285750">
              <a:buFont typeface="Arial" panose="020B0604020202020204" pitchFamily="34" charset="0"/>
              <a:buChar char="•"/>
            </a:pPr>
            <a:r>
              <a:rPr lang="en-GB" sz="1600" dirty="0"/>
              <a:t>Creates a weighted pseudo-population where treatment is balanced across measured covariates.</a:t>
            </a:r>
          </a:p>
          <a:p>
            <a:pPr marL="285750" indent="-285750">
              <a:buFont typeface="Arial" panose="020B0604020202020204" pitchFamily="34" charset="0"/>
              <a:buChar char="•"/>
            </a:pPr>
            <a:r>
              <a:rPr lang="en-GB" sz="1600" dirty="0"/>
              <a:t>Works well when the treatment assignment mechanism (e.g., prescribing or referral decisions) is clear and can be modelled accurately.</a:t>
            </a:r>
          </a:p>
          <a:p>
            <a:pPr marL="285750" indent="-285750">
              <a:buFont typeface="Arial" panose="020B0604020202020204" pitchFamily="34" charset="0"/>
              <a:buChar char="•"/>
            </a:pPr>
            <a:r>
              <a:rPr lang="en-GB" sz="1600" dirty="0"/>
              <a:t>Less computationally intensive compared to the parametric G-Formula.</a:t>
            </a:r>
          </a:p>
          <a:p>
            <a:pPr marL="285750" indent="-285750">
              <a:buFont typeface="Arial" panose="020B0604020202020204" pitchFamily="34" charset="0"/>
              <a:buChar char="•"/>
            </a:pPr>
            <a:r>
              <a:rPr lang="en-GB" sz="1600" b="1" dirty="0"/>
              <a:t>Example: </a:t>
            </a:r>
            <a:r>
              <a:rPr lang="en-GB" sz="1600" dirty="0"/>
              <a:t>Evaluating the effect of anticoagulant switching when we trust our model of the prescription process but the outcome process (e.g., stroke or bleeding) is complex or uncertain.</a:t>
            </a:r>
          </a:p>
          <a:p>
            <a:pPr>
              <a:spcBef>
                <a:spcPts val="1200"/>
              </a:spcBef>
            </a:pPr>
            <a:r>
              <a:rPr lang="en-GB" sz="1600" b="1" dirty="0"/>
              <a:t>Parametric G-Formula</a:t>
            </a:r>
          </a:p>
          <a:p>
            <a:pPr marL="285750" indent="-285750">
              <a:buFont typeface="Arial" panose="020B0604020202020204" pitchFamily="34" charset="0"/>
              <a:buChar char="•"/>
            </a:pPr>
            <a:r>
              <a:rPr lang="en-GB" sz="1600" dirty="0"/>
              <a:t>Best used when we are more confident about modelling the outcome process than the treatment assignment.</a:t>
            </a:r>
          </a:p>
          <a:p>
            <a:pPr marL="285750" indent="-285750">
              <a:buFont typeface="Arial" panose="020B0604020202020204" pitchFamily="34" charset="0"/>
              <a:buChar char="•"/>
            </a:pPr>
            <a:r>
              <a:rPr lang="en-GB" sz="1600" dirty="0"/>
              <a:t>Simulates outcomes under different hypothetical treatment strategies, using fitted outcome and covariate models.</a:t>
            </a:r>
          </a:p>
          <a:p>
            <a:pPr marL="285750" indent="-285750">
              <a:buFont typeface="Arial" panose="020B0604020202020204" pitchFamily="34" charset="0"/>
              <a:buChar char="•"/>
            </a:pPr>
            <a:r>
              <a:rPr lang="en-GB" sz="1600" dirty="0"/>
              <a:t>Works well when outcomes and time-varying confounders can be modelled realistically over time.</a:t>
            </a:r>
          </a:p>
          <a:p>
            <a:pPr marL="285750" indent="-285750">
              <a:buFont typeface="Arial" panose="020B0604020202020204" pitchFamily="34" charset="0"/>
              <a:buChar char="•"/>
            </a:pPr>
            <a:r>
              <a:rPr lang="en-GB" sz="1600" dirty="0"/>
              <a:t>More computationally intensive compared to Inverse Probability Weighting.</a:t>
            </a:r>
          </a:p>
          <a:p>
            <a:pPr marL="285750" indent="-285750">
              <a:buFont typeface="Arial" panose="020B0604020202020204" pitchFamily="34" charset="0"/>
              <a:buChar char="•"/>
            </a:pPr>
            <a:r>
              <a:rPr lang="en-GB" sz="1600" b="1" dirty="0"/>
              <a:t>Example: </a:t>
            </a:r>
            <a:r>
              <a:rPr lang="en-GB" sz="1600" dirty="0"/>
              <a:t>Estimating the long-term reduction in cardiovascular events if all eligible patients maintained blood pressure below 130 mmHg, where the outcome process (BP → CVD risk) is well understood and can be modelled accurately using established risk equations.</a:t>
            </a:r>
          </a:p>
        </p:txBody>
      </p:sp>
      <p:sp>
        <p:nvSpPr>
          <p:cNvPr id="17" name="Title 4">
            <a:extLst>
              <a:ext uri="{FF2B5EF4-FFF2-40B4-BE49-F238E27FC236}">
                <a16:creationId xmlns:a16="http://schemas.microsoft.com/office/drawing/2014/main" id="{E4A2DBE7-FDEA-9D92-DA50-0009788705E4}"/>
              </a:ext>
            </a:extLst>
          </p:cNvPr>
          <p:cNvSpPr>
            <a:spLocks noGrp="1"/>
          </p:cNvSpPr>
          <p:nvPr>
            <p:ph type="title"/>
          </p:nvPr>
        </p:nvSpPr>
        <p:spPr/>
        <p:txBody>
          <a:bodyPr/>
          <a:lstStyle/>
          <a:p>
            <a:r>
              <a:rPr lang="en-GB" dirty="0"/>
              <a:t>IPW vs Parametric G-Formula</a:t>
            </a:r>
            <a:endParaRPr lang="en-GB" spc="-40" dirty="0"/>
          </a:p>
        </p:txBody>
      </p:sp>
    </p:spTree>
    <p:extLst>
      <p:ext uri="{BB962C8B-B14F-4D97-AF65-F5344CB8AC3E}">
        <p14:creationId xmlns:p14="http://schemas.microsoft.com/office/powerpoint/2010/main" val="184764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E91C-37E4-996A-C58F-FE59E524D37F}"/>
              </a:ext>
            </a:extLst>
          </p:cNvPr>
          <p:cNvSpPr>
            <a:spLocks noGrp="1"/>
          </p:cNvSpPr>
          <p:nvPr>
            <p:ph type="title"/>
          </p:nvPr>
        </p:nvSpPr>
        <p:spPr>
          <a:xfrm>
            <a:off x="747468" y="2165645"/>
            <a:ext cx="4467999" cy="1325563"/>
          </a:xfrm>
        </p:spPr>
        <p:txBody>
          <a:bodyPr/>
          <a:lstStyle/>
          <a:p>
            <a:r>
              <a:rPr lang="en-GB" sz="4400" dirty="0"/>
              <a:t>Case Studies from North Central London</a:t>
            </a:r>
          </a:p>
        </p:txBody>
      </p:sp>
      <p:sp>
        <p:nvSpPr>
          <p:cNvPr id="3" name="Text Placeholder 2">
            <a:extLst>
              <a:ext uri="{FF2B5EF4-FFF2-40B4-BE49-F238E27FC236}">
                <a16:creationId xmlns:a16="http://schemas.microsoft.com/office/drawing/2014/main" id="{150115BC-3C5F-8278-55BC-EE10F6951668}"/>
              </a:ext>
            </a:extLst>
          </p:cNvPr>
          <p:cNvSpPr>
            <a:spLocks noGrp="1"/>
          </p:cNvSpPr>
          <p:nvPr>
            <p:ph type="body" sz="quarter" idx="13"/>
          </p:nvPr>
        </p:nvSpPr>
        <p:spPr/>
        <p:txBody>
          <a:bodyPr/>
          <a:lstStyle/>
          <a:p>
            <a:r>
              <a:rPr lang="en-GB" dirty="0"/>
              <a:t>Section 6</a:t>
            </a:r>
          </a:p>
        </p:txBody>
      </p:sp>
    </p:spTree>
    <p:extLst>
      <p:ext uri="{BB962C8B-B14F-4D97-AF65-F5344CB8AC3E}">
        <p14:creationId xmlns:p14="http://schemas.microsoft.com/office/powerpoint/2010/main" val="180187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904D7-6793-727A-A292-37059E7ED3F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0F22DD-4A02-B508-A0F6-B0CAFE715582}"/>
              </a:ext>
            </a:extLst>
          </p:cNvPr>
          <p:cNvSpPr>
            <a:spLocks noGrp="1"/>
          </p:cNvSpPr>
          <p:nvPr>
            <p:ph idx="1"/>
          </p:nvPr>
        </p:nvSpPr>
        <p:spPr>
          <a:xfrm>
            <a:off x="432000" y="1518483"/>
            <a:ext cx="11088000" cy="4709516"/>
          </a:xfrm>
        </p:spPr>
        <p:txBody>
          <a:bodyPr>
            <a:normAutofit/>
          </a:bodyPr>
          <a:lstStyle/>
          <a:p>
            <a:pPr>
              <a:spcAft>
                <a:spcPts val="1200"/>
              </a:spcAft>
            </a:pPr>
            <a:r>
              <a:rPr lang="en-GB" sz="2800" dirty="0"/>
              <a:t>When performing evaluations of healthcare services or interventions, our questions are often framed in a causal manner: </a:t>
            </a:r>
          </a:p>
          <a:p>
            <a:pPr marL="342900" lvl="0" indent="-342900">
              <a:spcAft>
                <a:spcPts val="1200"/>
              </a:spcAft>
              <a:buFont typeface="Arial" panose="020B0604020202020204" pitchFamily="34" charset="0"/>
              <a:buChar char="•"/>
            </a:pPr>
            <a:r>
              <a:rPr lang="en-GB" sz="2800" dirty="0"/>
              <a:t>Has our new breast cancer screening programme reduced mortality?</a:t>
            </a:r>
          </a:p>
          <a:p>
            <a:pPr marL="342900" lvl="0" indent="-342900">
              <a:spcAft>
                <a:spcPts val="1200"/>
              </a:spcAft>
              <a:buFont typeface="Arial" panose="020B0604020202020204" pitchFamily="34" charset="0"/>
              <a:buChar char="•"/>
            </a:pPr>
            <a:r>
              <a:rPr lang="en-GB" sz="2800" dirty="0"/>
              <a:t>Did implementing a community-based model of care divert patients away from A&amp;E services?</a:t>
            </a:r>
          </a:p>
          <a:p>
            <a:pPr marL="342900" lvl="0" indent="-342900">
              <a:spcAft>
                <a:spcPts val="1200"/>
              </a:spcAft>
              <a:buFont typeface="Arial" panose="020B0604020202020204" pitchFamily="34" charset="0"/>
              <a:buChar char="•"/>
            </a:pPr>
            <a:r>
              <a:rPr lang="en-GB" sz="2800" dirty="0"/>
              <a:t>Did implementing a hub and spoke model reduce clinical harm and lower patient waiting times?</a:t>
            </a:r>
          </a:p>
        </p:txBody>
      </p:sp>
      <p:sp>
        <p:nvSpPr>
          <p:cNvPr id="17" name="Title 4">
            <a:extLst>
              <a:ext uri="{FF2B5EF4-FFF2-40B4-BE49-F238E27FC236}">
                <a16:creationId xmlns:a16="http://schemas.microsoft.com/office/drawing/2014/main" id="{BF582F8B-2350-EB85-51F7-444DFF09D00C}"/>
              </a:ext>
            </a:extLst>
          </p:cNvPr>
          <p:cNvSpPr>
            <a:spLocks noGrp="1"/>
          </p:cNvSpPr>
          <p:nvPr>
            <p:ph type="title"/>
          </p:nvPr>
        </p:nvSpPr>
        <p:spPr/>
        <p:txBody>
          <a:bodyPr/>
          <a:lstStyle/>
          <a:p>
            <a:r>
              <a:rPr lang="en-GB" dirty="0"/>
              <a:t>Evaluation Questions of Interest</a:t>
            </a:r>
            <a:endParaRPr lang="en-GB" spc="-40" dirty="0"/>
          </a:p>
        </p:txBody>
      </p:sp>
    </p:spTree>
    <p:extLst>
      <p:ext uri="{BB962C8B-B14F-4D97-AF65-F5344CB8AC3E}">
        <p14:creationId xmlns:p14="http://schemas.microsoft.com/office/powerpoint/2010/main" val="126187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CA99-C9B3-E17A-53F6-53F947A694DA}"/>
            </a:ext>
          </a:extLst>
        </p:cNvPr>
        <p:cNvGrpSpPr/>
        <p:nvPr/>
      </p:nvGrpSpPr>
      <p:grpSpPr>
        <a:xfrm>
          <a:off x="0" y="0"/>
          <a:ext cx="0" cy="0"/>
          <a:chOff x="0" y="0"/>
          <a:chExt cx="0" cy="0"/>
        </a:xfrm>
      </p:grpSpPr>
      <p:sp>
        <p:nvSpPr>
          <p:cNvPr id="3" name="Content Placeholder 4">
            <a:extLst>
              <a:ext uri="{FF2B5EF4-FFF2-40B4-BE49-F238E27FC236}">
                <a16:creationId xmlns:a16="http://schemas.microsoft.com/office/drawing/2014/main" id="{4B421874-2D4A-7A87-FFE8-288684413D82}"/>
              </a:ext>
            </a:extLst>
          </p:cNvPr>
          <p:cNvSpPr>
            <a:spLocks noGrp="1"/>
          </p:cNvSpPr>
          <p:nvPr>
            <p:ph idx="1"/>
          </p:nvPr>
        </p:nvSpPr>
        <p:spPr>
          <a:xfrm>
            <a:off x="432001" y="2334986"/>
            <a:ext cx="4120544" cy="3893012"/>
          </a:xfrm>
        </p:spPr>
        <p:txBody>
          <a:bodyPr>
            <a:normAutofit/>
          </a:bodyPr>
          <a:lstStyle/>
          <a:p>
            <a:pPr marL="342900" indent="-342900">
              <a:spcAft>
                <a:spcPts val="1200"/>
              </a:spcAft>
              <a:buFont typeface="Arial" panose="020B0604020202020204" pitchFamily="34" charset="0"/>
              <a:buChar char="•"/>
            </a:pPr>
            <a:r>
              <a:rPr lang="en-GB" sz="1600" dirty="0"/>
              <a:t>Ophthalmology has recently transitioned to a hub model of care.</a:t>
            </a:r>
          </a:p>
          <a:p>
            <a:pPr marL="342900" indent="-342900">
              <a:spcAft>
                <a:spcPts val="1200"/>
              </a:spcAft>
              <a:buFont typeface="Arial" panose="020B0604020202020204" pitchFamily="34" charset="0"/>
              <a:buChar char="•"/>
            </a:pPr>
            <a:r>
              <a:rPr lang="en-GB" sz="1600" dirty="0"/>
              <a:t>Care providers transition to only having surgical services that accommodate their strengths and capabilities.</a:t>
            </a:r>
          </a:p>
          <a:p>
            <a:pPr marL="342900" indent="-342900">
              <a:spcAft>
                <a:spcPts val="1200"/>
              </a:spcAft>
              <a:buFont typeface="Arial" panose="020B0604020202020204" pitchFamily="34" charset="0"/>
              <a:buChar char="•"/>
            </a:pPr>
            <a:r>
              <a:rPr lang="en-GB" sz="1600" dirty="0"/>
              <a:t>Aimed to improve efficiency, reduce eye surgery waiting times, and reduce clinical harm.</a:t>
            </a:r>
          </a:p>
          <a:p>
            <a:pPr marL="342900" indent="-342900">
              <a:spcAft>
                <a:spcPts val="1200"/>
              </a:spcAft>
              <a:buFont typeface="Arial" panose="020B0604020202020204" pitchFamily="34" charset="0"/>
              <a:buChar char="•"/>
            </a:pPr>
            <a:r>
              <a:rPr lang="en-GB" sz="1600" dirty="0"/>
              <a:t>Separate hubs for simple and complex eye surgeries have been stablished in NCL.</a:t>
            </a:r>
          </a:p>
        </p:txBody>
      </p:sp>
      <p:sp>
        <p:nvSpPr>
          <p:cNvPr id="8" name="Title 1">
            <a:extLst>
              <a:ext uri="{FF2B5EF4-FFF2-40B4-BE49-F238E27FC236}">
                <a16:creationId xmlns:a16="http://schemas.microsoft.com/office/drawing/2014/main" id="{D38966E9-F6FC-64BA-D022-A9DC986020C2}"/>
              </a:ext>
            </a:extLst>
          </p:cNvPr>
          <p:cNvSpPr>
            <a:spLocks noGrp="1"/>
          </p:cNvSpPr>
          <p:nvPr>
            <p:ph type="title"/>
          </p:nvPr>
        </p:nvSpPr>
        <p:spPr>
          <a:xfrm>
            <a:off x="432000" y="555682"/>
            <a:ext cx="11404154" cy="865186"/>
          </a:xfrm>
        </p:spPr>
        <p:txBody>
          <a:bodyPr>
            <a:normAutofit/>
          </a:bodyPr>
          <a:lstStyle/>
          <a:p>
            <a:r>
              <a:rPr lang="en-GB" dirty="0"/>
              <a:t>Hub Model of Care for Ophthalmology</a:t>
            </a:r>
          </a:p>
        </p:txBody>
      </p:sp>
      <p:sp>
        <p:nvSpPr>
          <p:cNvPr id="9" name="TextBox 8">
            <a:extLst>
              <a:ext uri="{FF2B5EF4-FFF2-40B4-BE49-F238E27FC236}">
                <a16:creationId xmlns:a16="http://schemas.microsoft.com/office/drawing/2014/main" id="{4FD3C874-A5DF-5949-A1C1-F8BF4D0C026F}"/>
              </a:ext>
            </a:extLst>
          </p:cNvPr>
          <p:cNvSpPr txBox="1"/>
          <p:nvPr/>
        </p:nvSpPr>
        <p:spPr>
          <a:xfrm>
            <a:off x="342900" y="1482709"/>
            <a:ext cx="11177100" cy="646331"/>
          </a:xfrm>
          <a:prstGeom prst="rect">
            <a:avLst/>
          </a:prstGeom>
          <a:noFill/>
        </p:spPr>
        <p:txBody>
          <a:bodyPr wrap="square" rtlCol="0">
            <a:spAutoFit/>
          </a:bodyPr>
          <a:lstStyle/>
          <a:p>
            <a:pPr>
              <a:spcAft>
                <a:spcPts val="1200"/>
              </a:spcAft>
            </a:pPr>
            <a:r>
              <a:rPr lang="en-GB" dirty="0"/>
              <a:t>A plan to concentrate simple and complex elective eye surgeries into separate hospitals to </a:t>
            </a:r>
            <a:r>
              <a:rPr lang="en-GB" b="1" i="1" dirty="0"/>
              <a:t>increase safe, sustainable, and equitable care</a:t>
            </a:r>
          </a:p>
        </p:txBody>
      </p:sp>
      <p:pic>
        <p:nvPicPr>
          <p:cNvPr id="2" name="Graphic 1">
            <a:extLst>
              <a:ext uri="{FF2B5EF4-FFF2-40B4-BE49-F238E27FC236}">
                <a16:creationId xmlns:a16="http://schemas.microsoft.com/office/drawing/2014/main" id="{C7E21D49-5766-CEBB-D3B8-1025BA57E8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1719" y="2190881"/>
            <a:ext cx="6737651" cy="3787032"/>
          </a:xfrm>
          <a:prstGeom prst="rect">
            <a:avLst/>
          </a:prstGeom>
        </p:spPr>
      </p:pic>
    </p:spTree>
    <p:extLst>
      <p:ext uri="{BB962C8B-B14F-4D97-AF65-F5344CB8AC3E}">
        <p14:creationId xmlns:p14="http://schemas.microsoft.com/office/powerpoint/2010/main" val="350048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59BF1-8032-3D80-77F3-D5FA2E30064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0AC24C9-E394-A0E0-2670-D9AE5A4F9F97}"/>
              </a:ext>
            </a:extLst>
          </p:cNvPr>
          <p:cNvSpPr>
            <a:spLocks noGrp="1"/>
          </p:cNvSpPr>
          <p:nvPr>
            <p:ph idx="1"/>
          </p:nvPr>
        </p:nvSpPr>
        <p:spPr>
          <a:xfrm>
            <a:off x="431999" y="1518483"/>
            <a:ext cx="5310665" cy="4709516"/>
          </a:xfrm>
        </p:spPr>
        <p:txBody>
          <a:bodyPr>
            <a:noAutofit/>
          </a:bodyPr>
          <a:lstStyle/>
          <a:p>
            <a:r>
              <a:rPr lang="en-GB" sz="1500" b="1" dirty="0"/>
              <a:t>Initial Question from Stakeholder</a:t>
            </a:r>
          </a:p>
          <a:p>
            <a:r>
              <a:rPr lang="en-GB" sz="1500" dirty="0"/>
              <a:t>Has transitioning to the hub model of care for ophthalmology surgery services improved outcomes and efficiency, and did care remain equitable?</a:t>
            </a:r>
            <a:endParaRPr lang="en-GB" sz="1500" b="1" dirty="0"/>
          </a:p>
          <a:p>
            <a:endParaRPr lang="en-GB" sz="1500" b="1" dirty="0"/>
          </a:p>
          <a:p>
            <a:r>
              <a:rPr lang="en-GB" sz="1500" b="1" dirty="0"/>
              <a:t>Proposed Study Design</a:t>
            </a:r>
          </a:p>
          <a:p>
            <a:r>
              <a:rPr lang="en-GB" sz="1500" dirty="0"/>
              <a:t>Interrupted Time Series</a:t>
            </a:r>
          </a:p>
          <a:p>
            <a:endParaRPr lang="en-GB" sz="1500" b="1" dirty="0"/>
          </a:p>
          <a:p>
            <a:r>
              <a:rPr lang="en-GB" sz="1500" b="1" dirty="0"/>
              <a:t>Causal Contrast</a:t>
            </a:r>
          </a:p>
          <a:p>
            <a:r>
              <a:rPr lang="en-GB" sz="1500" dirty="0"/>
              <a:t>Measures of outcomes before and after the implementation of the hub model of care (Feb 2024)</a:t>
            </a:r>
          </a:p>
          <a:p>
            <a:endParaRPr lang="en-GB" sz="1500" b="1" dirty="0"/>
          </a:p>
          <a:p>
            <a:r>
              <a:rPr lang="en-GB" sz="1500" b="1" dirty="0"/>
              <a:t>Factors to Control For</a:t>
            </a:r>
          </a:p>
          <a:p>
            <a:r>
              <a:rPr lang="en-GB" sz="1500" dirty="0"/>
              <a:t>Seasonality, COVID-19 effects, rollout of any other community care interventions, hospital infrastructure changes, industrial action, system failures etc.</a:t>
            </a:r>
          </a:p>
        </p:txBody>
      </p:sp>
      <p:sp>
        <p:nvSpPr>
          <p:cNvPr id="17" name="Title 4">
            <a:extLst>
              <a:ext uri="{FF2B5EF4-FFF2-40B4-BE49-F238E27FC236}">
                <a16:creationId xmlns:a16="http://schemas.microsoft.com/office/drawing/2014/main" id="{155FD7DA-D293-5BDC-D6C7-050BC14118AC}"/>
              </a:ext>
            </a:extLst>
          </p:cNvPr>
          <p:cNvSpPr>
            <a:spLocks noGrp="1"/>
          </p:cNvSpPr>
          <p:nvPr>
            <p:ph type="title"/>
          </p:nvPr>
        </p:nvSpPr>
        <p:spPr/>
        <p:txBody>
          <a:bodyPr/>
          <a:lstStyle/>
          <a:p>
            <a:r>
              <a:rPr lang="en-GB" dirty="0"/>
              <a:t>Study 1: Hub Model of Care for Ophthalmology</a:t>
            </a:r>
            <a:endParaRPr lang="en-GB" spc="-40" dirty="0"/>
          </a:p>
        </p:txBody>
      </p:sp>
      <p:sp>
        <p:nvSpPr>
          <p:cNvPr id="3" name="Content Placeholder 4">
            <a:extLst>
              <a:ext uri="{FF2B5EF4-FFF2-40B4-BE49-F238E27FC236}">
                <a16:creationId xmlns:a16="http://schemas.microsoft.com/office/drawing/2014/main" id="{1B65F78F-A0A2-18EF-6D4D-FABFB7D87B83}"/>
              </a:ext>
            </a:extLst>
          </p:cNvPr>
          <p:cNvSpPr txBox="1">
            <a:spLocks/>
          </p:cNvSpPr>
          <p:nvPr/>
        </p:nvSpPr>
        <p:spPr>
          <a:xfrm>
            <a:off x="6337980" y="1518483"/>
            <a:ext cx="5555926" cy="470951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2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00" b="1" dirty="0"/>
              <a:t>Outcomes</a:t>
            </a:r>
          </a:p>
          <a:p>
            <a:r>
              <a:rPr lang="en-GB" sz="1500" i="1" dirty="0"/>
              <a:t>Safe Care</a:t>
            </a:r>
            <a:endParaRPr lang="en-US" sz="1500" i="1" dirty="0"/>
          </a:p>
          <a:p>
            <a:r>
              <a:rPr lang="en-GB" sz="1500" dirty="0"/>
              <a:t>a) Reducing clinical harm (posterior capsular complications)</a:t>
            </a:r>
            <a:endParaRPr lang="en-US" sz="1500" dirty="0"/>
          </a:p>
          <a:p>
            <a:r>
              <a:rPr lang="en-GB" sz="1500" dirty="0"/>
              <a:t>b) Improving vision after cataract surgery </a:t>
            </a:r>
            <a:br>
              <a:rPr lang="en-GB" sz="1500" dirty="0"/>
            </a:br>
            <a:r>
              <a:rPr lang="en-GB" sz="1500" dirty="0"/>
              <a:t>(Best Corrected Visual Acuity [BCVA] &gt;6/12 at 2-8 weeks)</a:t>
            </a:r>
            <a:endParaRPr lang="en-US" sz="1500" dirty="0"/>
          </a:p>
          <a:p>
            <a:pPr>
              <a:spcBef>
                <a:spcPts val="600"/>
              </a:spcBef>
            </a:pPr>
            <a:r>
              <a:rPr lang="en-GB" sz="1500" i="1" dirty="0"/>
              <a:t>Sustainable care</a:t>
            </a:r>
          </a:p>
          <a:p>
            <a:r>
              <a:rPr lang="en-GB" sz="1500" dirty="0"/>
              <a:t>c) Increase elective care activity </a:t>
            </a:r>
            <a:br>
              <a:rPr lang="en-GB" sz="1500" dirty="0"/>
            </a:br>
            <a:r>
              <a:rPr lang="en-GB" sz="1500" dirty="0"/>
              <a:t>(absolute numbers of treated patients)</a:t>
            </a:r>
          </a:p>
          <a:p>
            <a:r>
              <a:rPr lang="en-GB" sz="1500" dirty="0"/>
              <a:t>d) Reduce patients waiting for surgery </a:t>
            </a:r>
            <a:br>
              <a:rPr lang="en-GB" sz="1500" dirty="0"/>
            </a:br>
            <a:r>
              <a:rPr lang="en-GB" sz="1500" dirty="0"/>
              <a:t>(proportion of patients waiting)</a:t>
            </a:r>
            <a:endParaRPr lang="en-US" sz="1500" dirty="0"/>
          </a:p>
          <a:p>
            <a:r>
              <a:rPr lang="en-GB" sz="1500" dirty="0"/>
              <a:t>e) Improved theatre utilisation/efficiency</a:t>
            </a:r>
            <a:endParaRPr lang="en-US" sz="1500" dirty="0"/>
          </a:p>
          <a:p>
            <a:pPr>
              <a:spcBef>
                <a:spcPts val="600"/>
              </a:spcBef>
            </a:pPr>
            <a:r>
              <a:rPr lang="en-GB" sz="1500" i="1" dirty="0"/>
              <a:t>Equitable care</a:t>
            </a:r>
            <a:endParaRPr lang="en-US" sz="1500" i="1" dirty="0"/>
          </a:p>
          <a:p>
            <a:r>
              <a:rPr lang="en-GB" sz="1500" dirty="0"/>
              <a:t>f) Reduction in variation in access to care </a:t>
            </a:r>
            <a:br>
              <a:rPr lang="en-GB" sz="1500" dirty="0"/>
            </a:br>
            <a:r>
              <a:rPr lang="en-GB" sz="1500" dirty="0"/>
              <a:t>(subgroup analysis of waiting list metrics)</a:t>
            </a:r>
            <a:endParaRPr lang="en-US" sz="1500" dirty="0"/>
          </a:p>
          <a:p>
            <a:r>
              <a:rPr lang="en-GB" sz="1500" dirty="0"/>
              <a:t>g) Reduction in variation in elective care activity </a:t>
            </a:r>
            <a:br>
              <a:rPr lang="en-GB" sz="1500" dirty="0"/>
            </a:br>
            <a:r>
              <a:rPr lang="en-GB" sz="1500" dirty="0"/>
              <a:t>(subgroup analysis of activity metrics)</a:t>
            </a:r>
          </a:p>
          <a:p>
            <a:endParaRPr lang="en-GB" sz="1500" dirty="0"/>
          </a:p>
        </p:txBody>
      </p:sp>
    </p:spTree>
    <p:extLst>
      <p:ext uri="{BB962C8B-B14F-4D97-AF65-F5344CB8AC3E}">
        <p14:creationId xmlns:p14="http://schemas.microsoft.com/office/powerpoint/2010/main" val="394960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F853C-0B69-8144-0137-EE59151DD0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50D798-0E90-4180-5ADE-4A373CEEB14C}"/>
              </a:ext>
            </a:extLst>
          </p:cNvPr>
          <p:cNvSpPr>
            <a:spLocks noGrp="1"/>
          </p:cNvSpPr>
          <p:nvPr>
            <p:ph type="title"/>
          </p:nvPr>
        </p:nvSpPr>
        <p:spPr>
          <a:xfrm>
            <a:off x="432000" y="555682"/>
            <a:ext cx="11404154" cy="865186"/>
          </a:xfrm>
        </p:spPr>
        <p:txBody>
          <a:bodyPr>
            <a:normAutofit/>
          </a:bodyPr>
          <a:lstStyle/>
          <a:p>
            <a:r>
              <a:rPr lang="en-GB" dirty="0"/>
              <a:t>DOAC Prescription Policy Changes</a:t>
            </a:r>
          </a:p>
        </p:txBody>
      </p:sp>
      <p:sp>
        <p:nvSpPr>
          <p:cNvPr id="9" name="TextBox 8">
            <a:extLst>
              <a:ext uri="{FF2B5EF4-FFF2-40B4-BE49-F238E27FC236}">
                <a16:creationId xmlns:a16="http://schemas.microsoft.com/office/drawing/2014/main" id="{7FCF018A-113B-E300-9C2B-5FD79A52BB37}"/>
              </a:ext>
            </a:extLst>
          </p:cNvPr>
          <p:cNvSpPr txBox="1"/>
          <p:nvPr/>
        </p:nvSpPr>
        <p:spPr>
          <a:xfrm>
            <a:off x="355846" y="1420868"/>
            <a:ext cx="11164154" cy="369332"/>
          </a:xfrm>
          <a:prstGeom prst="rect">
            <a:avLst/>
          </a:prstGeom>
          <a:noFill/>
        </p:spPr>
        <p:txBody>
          <a:bodyPr wrap="square" rtlCol="0">
            <a:spAutoFit/>
          </a:bodyPr>
          <a:lstStyle/>
          <a:p>
            <a:pPr>
              <a:spcAft>
                <a:spcPts val="1200"/>
              </a:spcAft>
            </a:pPr>
            <a:r>
              <a:rPr lang="en-GB" dirty="0"/>
              <a:t>A policy shift to </a:t>
            </a:r>
            <a:r>
              <a:rPr lang="en-GB" dirty="0" err="1"/>
              <a:t>Edoxaban</a:t>
            </a:r>
            <a:r>
              <a:rPr lang="en-GB" dirty="0"/>
              <a:t> for patients with non-valvular atrial fibrillation to</a:t>
            </a:r>
            <a:r>
              <a:rPr lang="en-GB" b="1" i="1" dirty="0"/>
              <a:t> lower DOAC acquisition costs</a:t>
            </a:r>
          </a:p>
        </p:txBody>
      </p:sp>
      <p:pic>
        <p:nvPicPr>
          <p:cNvPr id="4" name="Picture 3" descr="A diagram of a change in england&#10;&#10;AI-generated content may be incorrect.">
            <a:extLst>
              <a:ext uri="{FF2B5EF4-FFF2-40B4-BE49-F238E27FC236}">
                <a16:creationId xmlns:a16="http://schemas.microsoft.com/office/drawing/2014/main" id="{9E07FE74-B9CE-0DF6-6B0E-FF73A0B6539B}"/>
              </a:ext>
            </a:extLst>
          </p:cNvPr>
          <p:cNvPicPr>
            <a:picLocks noChangeAspect="1"/>
          </p:cNvPicPr>
          <p:nvPr/>
        </p:nvPicPr>
        <p:blipFill>
          <a:blip r:embed="rId3"/>
          <a:stretch>
            <a:fillRect/>
          </a:stretch>
        </p:blipFill>
        <p:spPr>
          <a:xfrm>
            <a:off x="456890" y="2120766"/>
            <a:ext cx="11278219" cy="3659547"/>
          </a:xfrm>
          <a:prstGeom prst="rect">
            <a:avLst/>
          </a:prstGeom>
        </p:spPr>
      </p:pic>
    </p:spTree>
    <p:extLst>
      <p:ext uri="{BB962C8B-B14F-4D97-AF65-F5344CB8AC3E}">
        <p14:creationId xmlns:p14="http://schemas.microsoft.com/office/powerpoint/2010/main" val="69832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C5B6-ED22-C06C-5D6B-3A088AE2B6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4A30438-98C7-6957-461C-84E560D51566}"/>
              </a:ext>
            </a:extLst>
          </p:cNvPr>
          <p:cNvSpPr>
            <a:spLocks noGrp="1"/>
          </p:cNvSpPr>
          <p:nvPr>
            <p:ph idx="1"/>
          </p:nvPr>
        </p:nvSpPr>
        <p:spPr>
          <a:xfrm>
            <a:off x="431999" y="1518483"/>
            <a:ext cx="5310665" cy="4709516"/>
          </a:xfrm>
        </p:spPr>
        <p:txBody>
          <a:bodyPr>
            <a:noAutofit/>
          </a:bodyPr>
          <a:lstStyle/>
          <a:p>
            <a:r>
              <a:rPr lang="en-GB" sz="1350" b="1" dirty="0"/>
              <a:t>Initial Questions from Stakeholder</a:t>
            </a:r>
          </a:p>
          <a:p>
            <a:pPr marL="342900" indent="-342900">
              <a:buFont typeface="+mj-lt"/>
              <a:buAutoNum type="arabicPeriod"/>
            </a:pPr>
            <a:r>
              <a:rPr lang="en-GB" sz="1350" dirty="0"/>
              <a:t>To what extend did the change in policy for DOAC prescriptions</a:t>
            </a:r>
          </a:p>
          <a:p>
            <a:r>
              <a:rPr lang="en-GB" sz="1350" dirty="0"/>
              <a:t>       a) Affect patient outcomes and service </a:t>
            </a:r>
            <a:r>
              <a:rPr lang="en-GB" sz="1350" dirty="0" err="1"/>
              <a:t>uilisation</a:t>
            </a:r>
            <a:r>
              <a:rPr lang="en-GB" sz="1350" dirty="0"/>
              <a:t>?</a:t>
            </a:r>
            <a:br>
              <a:rPr lang="en-GB" sz="1350" dirty="0"/>
            </a:br>
            <a:r>
              <a:rPr lang="en-GB" sz="1350" dirty="0"/>
              <a:t>       b) Affect diagnosis rates of NVAF and uptake of DOACs?</a:t>
            </a:r>
          </a:p>
          <a:p>
            <a:pPr marL="342900" indent="-342900">
              <a:buFont typeface="+mj-lt"/>
              <a:buAutoNum type="arabicPeriod" startAt="2"/>
            </a:pPr>
            <a:r>
              <a:rPr lang="en-GB" sz="1350" dirty="0"/>
              <a:t>In addition, as there are no results from trials at the moment, what is the comparative effectiveness between common DOACs?</a:t>
            </a:r>
          </a:p>
          <a:p>
            <a:endParaRPr lang="en-GB" sz="1350" b="1" dirty="0"/>
          </a:p>
          <a:p>
            <a:r>
              <a:rPr lang="en-GB" sz="1350" b="1" dirty="0"/>
              <a:t>Proposed Study Design</a:t>
            </a:r>
          </a:p>
          <a:p>
            <a:pPr marL="342900" indent="-342900">
              <a:buAutoNum type="arabicPeriod"/>
            </a:pPr>
            <a:r>
              <a:rPr lang="en-GB" sz="1350" dirty="0"/>
              <a:t>For ICB level effects: Interrupted Time Series</a:t>
            </a:r>
          </a:p>
          <a:p>
            <a:pPr marL="342900" indent="-342900">
              <a:buAutoNum type="arabicPeriod"/>
            </a:pPr>
            <a:r>
              <a:rPr lang="en-GB" sz="1350" dirty="0"/>
              <a:t>For individual level effects: G-Methods (Inverse Probability Weighting and/or Parametric G-Formula)</a:t>
            </a:r>
          </a:p>
          <a:p>
            <a:endParaRPr lang="en-GB" sz="1350" b="1" dirty="0"/>
          </a:p>
          <a:p>
            <a:r>
              <a:rPr lang="en-GB" sz="1350" b="1" dirty="0"/>
              <a:t>Causal Contrast</a:t>
            </a:r>
          </a:p>
          <a:p>
            <a:pPr marL="342900" indent="-342900">
              <a:buAutoNum type="arabicPeriod"/>
            </a:pPr>
            <a:r>
              <a:rPr lang="en-GB" sz="1350" dirty="0"/>
              <a:t>Measures of outcomes before and after the change in DOAC prescription policy (May-Sep 2022) </a:t>
            </a:r>
          </a:p>
          <a:p>
            <a:pPr marL="342900" indent="-342900">
              <a:buAutoNum type="arabicPeriod"/>
            </a:pPr>
            <a:r>
              <a:rPr lang="en-GB" sz="1350" dirty="0"/>
              <a:t>Effect of adhering to treatment (</a:t>
            </a:r>
            <a:r>
              <a:rPr lang="en-GB" sz="1350" dirty="0" err="1"/>
              <a:t>Edoxaban</a:t>
            </a:r>
            <a:r>
              <a:rPr lang="en-GB" sz="1350" dirty="0"/>
              <a:t> vs. Rivaroxaban vs. Apixaban) on clinical outcomes</a:t>
            </a:r>
          </a:p>
        </p:txBody>
      </p:sp>
      <p:sp>
        <p:nvSpPr>
          <p:cNvPr id="17" name="Title 4">
            <a:extLst>
              <a:ext uri="{FF2B5EF4-FFF2-40B4-BE49-F238E27FC236}">
                <a16:creationId xmlns:a16="http://schemas.microsoft.com/office/drawing/2014/main" id="{5D0452C0-F4E9-5B6A-0253-A23CAC6FA54F}"/>
              </a:ext>
            </a:extLst>
          </p:cNvPr>
          <p:cNvSpPr>
            <a:spLocks noGrp="1"/>
          </p:cNvSpPr>
          <p:nvPr>
            <p:ph type="title"/>
          </p:nvPr>
        </p:nvSpPr>
        <p:spPr/>
        <p:txBody>
          <a:bodyPr/>
          <a:lstStyle/>
          <a:p>
            <a:r>
              <a:rPr lang="en-GB" dirty="0"/>
              <a:t>Study 2: DOAC Prescription Policy Changes</a:t>
            </a:r>
            <a:endParaRPr lang="en-GB" spc="-40" dirty="0"/>
          </a:p>
        </p:txBody>
      </p:sp>
      <p:sp>
        <p:nvSpPr>
          <p:cNvPr id="3" name="Content Placeholder 4">
            <a:extLst>
              <a:ext uri="{FF2B5EF4-FFF2-40B4-BE49-F238E27FC236}">
                <a16:creationId xmlns:a16="http://schemas.microsoft.com/office/drawing/2014/main" id="{66405416-F264-469F-014C-0BF06E7C1002}"/>
              </a:ext>
            </a:extLst>
          </p:cNvPr>
          <p:cNvSpPr txBox="1">
            <a:spLocks/>
          </p:cNvSpPr>
          <p:nvPr/>
        </p:nvSpPr>
        <p:spPr>
          <a:xfrm>
            <a:off x="6337980" y="1518483"/>
            <a:ext cx="5555926" cy="470951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2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Factors to Control For</a:t>
            </a:r>
          </a:p>
          <a:p>
            <a:pPr marL="342900" indent="-342900">
              <a:buAutoNum type="arabicPeriod"/>
            </a:pPr>
            <a:r>
              <a:rPr lang="en-GB" sz="1400" dirty="0"/>
              <a:t>Seasonality, COVID-19 effects, rollout of any other community care interventions, hospital infrastructure changes, industrial action, system failures etc.</a:t>
            </a:r>
          </a:p>
          <a:p>
            <a:pPr marL="342900" indent="-342900">
              <a:buAutoNum type="arabicPeriod"/>
            </a:pPr>
            <a:r>
              <a:rPr lang="en-GB" sz="1400" dirty="0"/>
              <a:t>Prescription history of patients, prior history of adverse events (e.g., stroke, MI, major bleeding), comorbidities, </a:t>
            </a:r>
            <a:r>
              <a:rPr lang="en-GB" sz="1400" dirty="0" err="1"/>
              <a:t>sociodemographics</a:t>
            </a:r>
            <a:endParaRPr lang="en-GB" sz="1400" dirty="0"/>
          </a:p>
          <a:p>
            <a:endParaRPr lang="en-GB" sz="1400" dirty="0"/>
          </a:p>
          <a:p>
            <a:r>
              <a:rPr lang="en-GB" sz="1400" b="1" dirty="0"/>
              <a:t>Outcomes</a:t>
            </a:r>
          </a:p>
          <a:p>
            <a:pPr marL="342900" indent="-342900">
              <a:buFont typeface="+mj-lt"/>
              <a:buAutoNum type="arabicPeriod"/>
            </a:pPr>
            <a:r>
              <a:rPr lang="en-GB" sz="1400" dirty="0"/>
              <a:t>ICB level measures, for example:</a:t>
            </a:r>
          </a:p>
          <a:p>
            <a:r>
              <a:rPr lang="en-GB" sz="1400" dirty="0"/>
              <a:t>       a) No. of adverse events associated with DOACs due to switching</a:t>
            </a:r>
          </a:p>
          <a:p>
            <a:r>
              <a:rPr lang="en-GB" sz="1400" dirty="0"/>
              <a:t>       b) Additional attendances at GP or A&amp;E due to switching</a:t>
            </a:r>
          </a:p>
          <a:p>
            <a:r>
              <a:rPr lang="en-GB" sz="1400" dirty="0"/>
              <a:t>       c) No. of NVAF diagnoses</a:t>
            </a:r>
          </a:p>
          <a:p>
            <a:pPr marL="342900" indent="-342900">
              <a:buFont typeface="+mj-lt"/>
              <a:buAutoNum type="arabicPeriod" startAt="2"/>
            </a:pPr>
            <a:r>
              <a:rPr lang="en-GB" sz="1400" dirty="0"/>
              <a:t>Patient level measures (head-to-head comparison)</a:t>
            </a:r>
          </a:p>
          <a:p>
            <a:r>
              <a:rPr lang="en-GB" sz="1400" dirty="0"/>
              <a:t>       a) No. of cardiovascular related adverse events</a:t>
            </a:r>
          </a:p>
          <a:p>
            <a:endParaRPr lang="en-GB" sz="1400" dirty="0"/>
          </a:p>
          <a:p>
            <a:pPr marL="342900" indent="-342900">
              <a:buAutoNum type="arabicPeriod"/>
            </a:pPr>
            <a:endParaRPr lang="en-GB" sz="1400" dirty="0"/>
          </a:p>
        </p:txBody>
      </p:sp>
    </p:spTree>
    <p:extLst>
      <p:ext uri="{BB962C8B-B14F-4D97-AF65-F5344CB8AC3E}">
        <p14:creationId xmlns:p14="http://schemas.microsoft.com/office/powerpoint/2010/main" val="8412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F9719-F859-E824-BC98-B5799162931E}"/>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8DE9BA6F-5766-DE7C-FD51-C90F5855B28B}"/>
              </a:ext>
            </a:extLst>
          </p:cNvPr>
          <p:cNvSpPr>
            <a:spLocks noGrp="1"/>
          </p:cNvSpPr>
          <p:nvPr>
            <p:ph type="title"/>
          </p:nvPr>
        </p:nvSpPr>
        <p:spPr/>
        <p:txBody>
          <a:bodyPr>
            <a:noAutofit/>
          </a:bodyPr>
          <a:lstStyle/>
          <a:p>
            <a:r>
              <a:rPr lang="en-GB" sz="2800" dirty="0"/>
              <a:t>Potential Applications for Digital Interventions</a:t>
            </a:r>
            <a:endParaRPr lang="en-GB" sz="2800" spc="-40" dirty="0"/>
          </a:p>
        </p:txBody>
      </p:sp>
      <p:pic>
        <p:nvPicPr>
          <p:cNvPr id="6" name="Picture 5">
            <a:extLst>
              <a:ext uri="{FF2B5EF4-FFF2-40B4-BE49-F238E27FC236}">
                <a16:creationId xmlns:a16="http://schemas.microsoft.com/office/drawing/2014/main" id="{4909BCEA-EA67-B02D-2839-4C9BC22184D9}"/>
              </a:ext>
            </a:extLst>
          </p:cNvPr>
          <p:cNvPicPr>
            <a:picLocks noChangeAspect="1"/>
          </p:cNvPicPr>
          <p:nvPr/>
        </p:nvPicPr>
        <p:blipFill>
          <a:blip r:embed="rId3"/>
          <a:stretch>
            <a:fillRect/>
          </a:stretch>
        </p:blipFill>
        <p:spPr>
          <a:xfrm>
            <a:off x="6398404" y="1518482"/>
            <a:ext cx="5196227" cy="4638583"/>
          </a:xfrm>
          <a:prstGeom prst="rect">
            <a:avLst/>
          </a:prstGeom>
        </p:spPr>
      </p:pic>
      <p:pic>
        <p:nvPicPr>
          <p:cNvPr id="11" name="Picture 10">
            <a:extLst>
              <a:ext uri="{FF2B5EF4-FFF2-40B4-BE49-F238E27FC236}">
                <a16:creationId xmlns:a16="http://schemas.microsoft.com/office/drawing/2014/main" id="{7285AC34-5644-9FEC-ACD3-2AAED78E45AB}"/>
              </a:ext>
            </a:extLst>
          </p:cNvPr>
          <p:cNvPicPr>
            <a:picLocks noChangeAspect="1"/>
          </p:cNvPicPr>
          <p:nvPr/>
        </p:nvPicPr>
        <p:blipFill>
          <a:blip r:embed="rId4"/>
          <a:stretch>
            <a:fillRect/>
          </a:stretch>
        </p:blipFill>
        <p:spPr>
          <a:xfrm>
            <a:off x="631467" y="1518482"/>
            <a:ext cx="5162131" cy="4638583"/>
          </a:xfrm>
          <a:prstGeom prst="rect">
            <a:avLst/>
          </a:prstGeom>
        </p:spPr>
      </p:pic>
    </p:spTree>
    <p:extLst>
      <p:ext uri="{BB962C8B-B14F-4D97-AF65-F5344CB8AC3E}">
        <p14:creationId xmlns:p14="http://schemas.microsoft.com/office/powerpoint/2010/main" val="39212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DB9A3-78A4-1762-22E1-8901AD908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2BE6F-6008-1BFC-112F-0B2E9985FF61}"/>
              </a:ext>
            </a:extLst>
          </p:cNvPr>
          <p:cNvSpPr>
            <a:spLocks noGrp="1"/>
          </p:cNvSpPr>
          <p:nvPr>
            <p:ph type="title"/>
          </p:nvPr>
        </p:nvSpPr>
        <p:spPr>
          <a:xfrm>
            <a:off x="521688" y="2165645"/>
            <a:ext cx="5618446" cy="1325563"/>
          </a:xfrm>
        </p:spPr>
        <p:txBody>
          <a:bodyPr/>
          <a:lstStyle/>
          <a:p>
            <a:r>
              <a:rPr lang="en-GB" sz="4400" dirty="0"/>
              <a:t>Wrap-Up</a:t>
            </a:r>
          </a:p>
        </p:txBody>
      </p:sp>
      <p:sp>
        <p:nvSpPr>
          <p:cNvPr id="3" name="Text Placeholder 2">
            <a:extLst>
              <a:ext uri="{FF2B5EF4-FFF2-40B4-BE49-F238E27FC236}">
                <a16:creationId xmlns:a16="http://schemas.microsoft.com/office/drawing/2014/main" id="{4DA04EA2-9A2C-4FD9-06FF-8F8DB8E67C04}"/>
              </a:ext>
            </a:extLst>
          </p:cNvPr>
          <p:cNvSpPr>
            <a:spLocks noGrp="1"/>
          </p:cNvSpPr>
          <p:nvPr>
            <p:ph type="body" sz="quarter" idx="13"/>
          </p:nvPr>
        </p:nvSpPr>
        <p:spPr/>
        <p:txBody>
          <a:bodyPr/>
          <a:lstStyle/>
          <a:p>
            <a:r>
              <a:rPr lang="en-GB" dirty="0"/>
              <a:t>Section 5</a:t>
            </a:r>
          </a:p>
        </p:txBody>
      </p:sp>
    </p:spTree>
    <p:extLst>
      <p:ext uri="{BB962C8B-B14F-4D97-AF65-F5344CB8AC3E}">
        <p14:creationId xmlns:p14="http://schemas.microsoft.com/office/powerpoint/2010/main" val="164765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55A71-299D-3C33-030E-4B7B262131B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1E2E81-BC1D-E0EC-6AAD-9AFF597E4A48}"/>
              </a:ext>
            </a:extLst>
          </p:cNvPr>
          <p:cNvSpPr>
            <a:spLocks noGrp="1"/>
          </p:cNvSpPr>
          <p:nvPr>
            <p:ph idx="1"/>
          </p:nvPr>
        </p:nvSpPr>
        <p:spPr>
          <a:xfrm>
            <a:off x="432000" y="1518483"/>
            <a:ext cx="11088000" cy="4709516"/>
          </a:xfrm>
        </p:spPr>
        <p:txBody>
          <a:bodyPr>
            <a:normAutofit fontScale="92500" lnSpcReduction="10000"/>
          </a:bodyPr>
          <a:lstStyle/>
          <a:p>
            <a:pPr>
              <a:spcAft>
                <a:spcPts val="1200"/>
              </a:spcAft>
            </a:pPr>
            <a:r>
              <a:rPr lang="en-GB" sz="1800" dirty="0"/>
              <a:t>Applying causal methods using observational data and employing target trial emulation can:</a:t>
            </a:r>
          </a:p>
          <a:p>
            <a:pPr marL="514350" indent="-514350">
              <a:spcAft>
                <a:spcPts val="1200"/>
              </a:spcAft>
              <a:buFont typeface="+mj-lt"/>
              <a:buAutoNum type="arabicPeriod"/>
            </a:pPr>
            <a:r>
              <a:rPr lang="en-GB" sz="1800" dirty="0"/>
              <a:t>Help quantify the effect of interventions and service changes</a:t>
            </a:r>
          </a:p>
          <a:p>
            <a:pPr marL="514350" indent="-514350">
              <a:spcAft>
                <a:spcPts val="1200"/>
              </a:spcAft>
              <a:buFont typeface="+mj-lt"/>
              <a:buAutoNum type="arabicPeriod"/>
            </a:pPr>
            <a:r>
              <a:rPr lang="en-GB" sz="1800" dirty="0"/>
              <a:t>Help quantify the uncertainty we have in our estimates</a:t>
            </a:r>
          </a:p>
          <a:p>
            <a:pPr marL="514350" indent="-514350">
              <a:spcAft>
                <a:spcPts val="1200"/>
              </a:spcAft>
              <a:buFont typeface="+mj-lt"/>
              <a:buAutoNum type="arabicPeriod"/>
            </a:pPr>
            <a:r>
              <a:rPr lang="en-GB" sz="1800" dirty="0"/>
              <a:t>Estimate the return on investment for interventions </a:t>
            </a:r>
            <a:br>
              <a:rPr lang="en-GB" sz="1800" dirty="0"/>
            </a:br>
            <a:r>
              <a:rPr lang="en-GB" sz="1800" dirty="0"/>
              <a:t>(both hypothetical and historical)</a:t>
            </a:r>
          </a:p>
          <a:p>
            <a:pPr marL="514350" indent="-514350">
              <a:spcAft>
                <a:spcPts val="1200"/>
              </a:spcAft>
              <a:buFont typeface="+mj-lt"/>
              <a:buAutoNum type="arabicPeriod"/>
            </a:pPr>
            <a:r>
              <a:rPr lang="en-GB" sz="1800" dirty="0"/>
              <a:t>Help us be more transparent about the assumptions underlying our effect estimates</a:t>
            </a:r>
          </a:p>
          <a:p>
            <a:pPr marL="514350" indent="-514350">
              <a:spcAft>
                <a:spcPts val="1200"/>
              </a:spcAft>
              <a:buFont typeface="+mj-lt"/>
              <a:buAutoNum type="arabicPeriod"/>
            </a:pPr>
            <a:r>
              <a:rPr lang="en-GB" sz="1800" dirty="0"/>
              <a:t>Drive higher quality decisions using data</a:t>
            </a:r>
          </a:p>
          <a:p>
            <a:pPr>
              <a:spcBef>
                <a:spcPts val="600"/>
              </a:spcBef>
              <a:spcAft>
                <a:spcPts val="1200"/>
              </a:spcAft>
            </a:pPr>
            <a:r>
              <a:rPr lang="en-GB" sz="1800" dirty="0"/>
              <a:t>However, given the added time required to apply such methods, consider them to be more appropriate when:</a:t>
            </a:r>
          </a:p>
          <a:p>
            <a:pPr marL="342900" indent="-342900">
              <a:spcAft>
                <a:spcPts val="1200"/>
              </a:spcAft>
              <a:buFont typeface="Arial" panose="020B0604020202020204" pitchFamily="34" charset="0"/>
              <a:buChar char="•"/>
            </a:pPr>
            <a:r>
              <a:rPr lang="en-GB" sz="1800" dirty="0"/>
              <a:t>There are large costs associated with a new intervention</a:t>
            </a:r>
          </a:p>
          <a:p>
            <a:pPr marL="342900" indent="-342900">
              <a:spcAft>
                <a:spcPts val="1200"/>
              </a:spcAft>
              <a:buFont typeface="Arial" panose="020B0604020202020204" pitchFamily="34" charset="0"/>
              <a:buChar char="•"/>
            </a:pPr>
            <a:r>
              <a:rPr lang="en-GB" sz="1800" dirty="0"/>
              <a:t>We are debating whether to continue investing into a pre-existing intervention</a:t>
            </a:r>
          </a:p>
          <a:p>
            <a:pPr>
              <a:spcBef>
                <a:spcPts val="600"/>
              </a:spcBef>
              <a:spcAft>
                <a:spcPts val="1200"/>
              </a:spcAft>
            </a:pPr>
            <a:r>
              <a:rPr lang="en-GB" sz="1800" dirty="0"/>
              <a:t>There is also room to consider potential collaborations between the NHS and academia.</a:t>
            </a:r>
          </a:p>
          <a:p>
            <a:pPr>
              <a:spcBef>
                <a:spcPts val="600"/>
              </a:spcBef>
              <a:spcAft>
                <a:spcPts val="1200"/>
              </a:spcAft>
            </a:pPr>
            <a:r>
              <a:rPr lang="en-GB" sz="1800" dirty="0"/>
              <a:t>Also stay tuned for my handbook on causal methods as a reference for future work!</a:t>
            </a:r>
          </a:p>
        </p:txBody>
      </p:sp>
      <p:sp>
        <p:nvSpPr>
          <p:cNvPr id="17" name="Title 4">
            <a:extLst>
              <a:ext uri="{FF2B5EF4-FFF2-40B4-BE49-F238E27FC236}">
                <a16:creationId xmlns:a16="http://schemas.microsoft.com/office/drawing/2014/main" id="{237CB39F-46D6-725C-5C0B-9DEB78F08D6F}"/>
              </a:ext>
            </a:extLst>
          </p:cNvPr>
          <p:cNvSpPr>
            <a:spLocks noGrp="1"/>
          </p:cNvSpPr>
          <p:nvPr>
            <p:ph type="title"/>
          </p:nvPr>
        </p:nvSpPr>
        <p:spPr/>
        <p:txBody>
          <a:bodyPr>
            <a:normAutofit/>
          </a:bodyPr>
          <a:lstStyle/>
          <a:p>
            <a:r>
              <a:rPr lang="en-GB" sz="3200" dirty="0"/>
              <a:t>Key Takeaway Messages</a:t>
            </a:r>
            <a:endParaRPr lang="en-GB" sz="3200" spc="-40" dirty="0"/>
          </a:p>
        </p:txBody>
      </p:sp>
    </p:spTree>
    <p:extLst>
      <p:ext uri="{BB962C8B-B14F-4D97-AF65-F5344CB8AC3E}">
        <p14:creationId xmlns:p14="http://schemas.microsoft.com/office/powerpoint/2010/main" val="82426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E8F98-F246-7F27-799A-22DA211877E5}"/>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DC21055B-5E33-2BDC-8EE1-0F09BFDAFBE4}"/>
              </a:ext>
            </a:extLst>
          </p:cNvPr>
          <p:cNvSpPr>
            <a:spLocks noGrp="1"/>
          </p:cNvSpPr>
          <p:nvPr>
            <p:ph type="title"/>
          </p:nvPr>
        </p:nvSpPr>
        <p:spPr/>
        <p:txBody>
          <a:bodyPr/>
          <a:lstStyle/>
          <a:p>
            <a:r>
              <a:rPr lang="en-GB" dirty="0"/>
              <a:t>Causal Methods Handbook</a:t>
            </a:r>
            <a:endParaRPr lang="en-GB" spc="-40" dirty="0"/>
          </a:p>
        </p:txBody>
      </p:sp>
      <p:pic>
        <p:nvPicPr>
          <p:cNvPr id="9" name="Picture 8" descr="A document with text on it&#10;&#10;AI-generated content may be incorrect.">
            <a:extLst>
              <a:ext uri="{FF2B5EF4-FFF2-40B4-BE49-F238E27FC236}">
                <a16:creationId xmlns:a16="http://schemas.microsoft.com/office/drawing/2014/main" id="{7D04547A-FF64-BF1B-EA36-D52643F3E835}"/>
              </a:ext>
            </a:extLst>
          </p:cNvPr>
          <p:cNvPicPr>
            <a:picLocks noChangeAspect="1"/>
          </p:cNvPicPr>
          <p:nvPr/>
        </p:nvPicPr>
        <p:blipFill>
          <a:blip r:embed="rId3"/>
          <a:stretch>
            <a:fillRect/>
          </a:stretch>
        </p:blipFill>
        <p:spPr>
          <a:xfrm>
            <a:off x="432000" y="1308273"/>
            <a:ext cx="3461574" cy="4906841"/>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27DCFC76-552C-FCB7-E83E-F772A79D651E}"/>
              </a:ext>
            </a:extLst>
          </p:cNvPr>
          <p:cNvPicPr>
            <a:picLocks noChangeAspect="1"/>
          </p:cNvPicPr>
          <p:nvPr/>
        </p:nvPicPr>
        <p:blipFill>
          <a:blip r:embed="rId4"/>
          <a:stretch>
            <a:fillRect/>
          </a:stretch>
        </p:blipFill>
        <p:spPr>
          <a:xfrm>
            <a:off x="4400268" y="1308273"/>
            <a:ext cx="3467618" cy="4906841"/>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CB23DEE-8116-AB7C-AD92-AF512A391ACF}"/>
              </a:ext>
            </a:extLst>
          </p:cNvPr>
          <p:cNvPicPr>
            <a:picLocks noChangeAspect="1"/>
          </p:cNvPicPr>
          <p:nvPr/>
        </p:nvPicPr>
        <p:blipFill>
          <a:blip r:embed="rId5"/>
          <a:stretch>
            <a:fillRect/>
          </a:stretch>
        </p:blipFill>
        <p:spPr>
          <a:xfrm>
            <a:off x="8298585" y="1308273"/>
            <a:ext cx="3461415" cy="4906841"/>
          </a:xfrm>
          <a:prstGeom prst="rect">
            <a:avLst/>
          </a:prstGeom>
        </p:spPr>
      </p:pic>
    </p:spTree>
    <p:extLst>
      <p:ext uri="{BB962C8B-B14F-4D97-AF65-F5344CB8AC3E}">
        <p14:creationId xmlns:p14="http://schemas.microsoft.com/office/powerpoint/2010/main" val="363565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21EF5-D4B5-DB68-1363-E44B006ABF36}"/>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7B7B246F-07A9-1F81-6AA2-A5200CE0FC7B}"/>
              </a:ext>
            </a:extLst>
          </p:cNvPr>
          <p:cNvSpPr>
            <a:spLocks noGrp="1"/>
          </p:cNvSpPr>
          <p:nvPr>
            <p:ph type="title"/>
          </p:nvPr>
        </p:nvSpPr>
        <p:spPr/>
        <p:txBody>
          <a:bodyPr/>
          <a:lstStyle/>
          <a:p>
            <a:r>
              <a:rPr lang="en-GB" dirty="0"/>
              <a:t>Causal Methods Handbook</a:t>
            </a:r>
            <a:endParaRPr lang="en-GB" spc="-40" dirty="0"/>
          </a:p>
        </p:txBody>
      </p:sp>
      <p:sp>
        <p:nvSpPr>
          <p:cNvPr id="2" name="Content Placeholder 4">
            <a:extLst>
              <a:ext uri="{FF2B5EF4-FFF2-40B4-BE49-F238E27FC236}">
                <a16:creationId xmlns:a16="http://schemas.microsoft.com/office/drawing/2014/main" id="{5FDDFDF9-6D5F-77CD-9998-2405401DF008}"/>
              </a:ext>
            </a:extLst>
          </p:cNvPr>
          <p:cNvSpPr>
            <a:spLocks noGrp="1"/>
          </p:cNvSpPr>
          <p:nvPr>
            <p:ph idx="1"/>
          </p:nvPr>
        </p:nvSpPr>
        <p:spPr>
          <a:xfrm>
            <a:off x="432000" y="2562177"/>
            <a:ext cx="11088000" cy="3665821"/>
          </a:xfrm>
        </p:spPr>
        <p:txBody>
          <a:bodyPr>
            <a:normAutofit/>
          </a:bodyPr>
          <a:lstStyle/>
          <a:p>
            <a:pPr>
              <a:spcAft>
                <a:spcPts val="1200"/>
              </a:spcAft>
            </a:pPr>
            <a:r>
              <a:rPr lang="en-GB" sz="2800" dirty="0"/>
              <a:t>To be hosted on </a:t>
            </a:r>
            <a:r>
              <a:rPr lang="en-GB" sz="2800" dirty="0" err="1"/>
              <a:t>Github</a:t>
            </a:r>
            <a:r>
              <a:rPr lang="en-GB" sz="2800" dirty="0"/>
              <a:t> alongside case studies from NCL ICB:</a:t>
            </a:r>
          </a:p>
          <a:p>
            <a:pPr>
              <a:spcAft>
                <a:spcPts val="1200"/>
              </a:spcAft>
            </a:pPr>
            <a:r>
              <a:rPr lang="en-GB" sz="2800" dirty="0">
                <a:hlinkClick r:id="rId3"/>
              </a:rPr>
              <a:t>https://github.com/nhsengland/causal-handbook</a:t>
            </a:r>
            <a:r>
              <a:rPr lang="en-GB" sz="2800" dirty="0"/>
              <a:t> </a:t>
            </a:r>
          </a:p>
          <a:p>
            <a:pPr>
              <a:spcAft>
                <a:spcPts val="1200"/>
              </a:spcAft>
            </a:pPr>
            <a:endParaRPr lang="en-GB" sz="2800" dirty="0"/>
          </a:p>
          <a:p>
            <a:pPr>
              <a:spcAft>
                <a:spcPts val="1200"/>
              </a:spcAft>
            </a:pPr>
            <a:r>
              <a:rPr lang="en-GB" sz="2800" dirty="0"/>
              <a:t>To be completed by mid-December 2025</a:t>
            </a:r>
            <a:br>
              <a:rPr lang="en-GB" sz="2800" dirty="0"/>
            </a:br>
            <a:r>
              <a:rPr lang="en-GB" sz="2800" dirty="0"/>
              <a:t>(No content is currently uploaded to the </a:t>
            </a:r>
            <a:r>
              <a:rPr lang="en-GB" sz="2800" dirty="0" err="1"/>
              <a:t>Github</a:t>
            </a:r>
            <a:r>
              <a:rPr lang="en-GB" sz="2800" dirty="0"/>
              <a:t> repo)</a:t>
            </a:r>
          </a:p>
          <a:p>
            <a:pPr>
              <a:spcAft>
                <a:spcPts val="1200"/>
              </a:spcAft>
            </a:pPr>
            <a:endParaRPr lang="en-GB" sz="2800" dirty="0"/>
          </a:p>
        </p:txBody>
      </p:sp>
    </p:spTree>
    <p:extLst>
      <p:ext uri="{BB962C8B-B14F-4D97-AF65-F5344CB8AC3E}">
        <p14:creationId xmlns:p14="http://schemas.microsoft.com/office/powerpoint/2010/main" val="31081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F365F8-AC5C-1EB4-FDA8-02209D6E5F6D}"/>
              </a:ext>
            </a:extLst>
          </p:cNvPr>
          <p:cNvSpPr txBox="1"/>
          <p:nvPr/>
        </p:nvSpPr>
        <p:spPr>
          <a:xfrm>
            <a:off x="5654181" y="3567418"/>
            <a:ext cx="3087148" cy="2277547"/>
          </a:xfrm>
          <a:prstGeom prst="rect">
            <a:avLst/>
          </a:prstGeom>
          <a:noFill/>
        </p:spPr>
        <p:txBody>
          <a:bodyPr wrap="square" rtlCol="0">
            <a:spAutoFit/>
          </a:bodyPr>
          <a:lstStyle/>
          <a:p>
            <a:pPr>
              <a:spcAft>
                <a:spcPts val="600"/>
              </a:spcAft>
            </a:pPr>
            <a:r>
              <a:rPr lang="en-GB" sz="1600" b="1" dirty="0"/>
              <a:t>Email </a:t>
            </a:r>
          </a:p>
          <a:p>
            <a:pPr>
              <a:spcAft>
                <a:spcPts val="600"/>
              </a:spcAft>
            </a:pPr>
            <a:r>
              <a:rPr lang="en-GB" sz="1600" dirty="0"/>
              <a:t>laichunjamie.wong@nhs.net</a:t>
            </a:r>
          </a:p>
          <a:p>
            <a:pPr>
              <a:spcAft>
                <a:spcPts val="600"/>
              </a:spcAft>
            </a:pPr>
            <a:r>
              <a:rPr lang="en-GB" sz="1600" dirty="0"/>
              <a:t>jamie.wong@ucl.ac.uk</a:t>
            </a:r>
          </a:p>
          <a:p>
            <a:pPr>
              <a:spcAft>
                <a:spcPts val="600"/>
              </a:spcAft>
            </a:pPr>
            <a:endParaRPr lang="en-GB" sz="1600" dirty="0"/>
          </a:p>
          <a:p>
            <a:pPr>
              <a:spcAft>
                <a:spcPts val="600"/>
              </a:spcAft>
            </a:pPr>
            <a:r>
              <a:rPr lang="en-GB" sz="1600" b="1" dirty="0"/>
              <a:t>NHS Supervisors</a:t>
            </a:r>
          </a:p>
          <a:p>
            <a:pPr>
              <a:spcAft>
                <a:spcPts val="600"/>
              </a:spcAft>
            </a:pPr>
            <a:r>
              <a:rPr lang="en-GB" sz="1600" dirty="0"/>
              <a:t>Jonny Pearson (NHS England)</a:t>
            </a:r>
          </a:p>
          <a:p>
            <a:pPr>
              <a:spcAft>
                <a:spcPts val="600"/>
              </a:spcAft>
            </a:pPr>
            <a:r>
              <a:rPr lang="en-GB" sz="1600" dirty="0"/>
              <a:t>Emily Baldwin (NCL ICB)</a:t>
            </a:r>
          </a:p>
        </p:txBody>
      </p:sp>
      <p:sp>
        <p:nvSpPr>
          <p:cNvPr id="3" name="TextBox 2">
            <a:extLst>
              <a:ext uri="{FF2B5EF4-FFF2-40B4-BE49-F238E27FC236}">
                <a16:creationId xmlns:a16="http://schemas.microsoft.com/office/drawing/2014/main" id="{B265D884-6740-1CEA-23DD-C2AB16D21FC9}"/>
              </a:ext>
            </a:extLst>
          </p:cNvPr>
          <p:cNvSpPr txBox="1"/>
          <p:nvPr/>
        </p:nvSpPr>
        <p:spPr>
          <a:xfrm>
            <a:off x="8935676" y="3567418"/>
            <a:ext cx="2557242" cy="2923877"/>
          </a:xfrm>
          <a:prstGeom prst="rect">
            <a:avLst/>
          </a:prstGeom>
          <a:noFill/>
        </p:spPr>
        <p:txBody>
          <a:bodyPr wrap="square" rtlCol="0">
            <a:spAutoFit/>
          </a:bodyPr>
          <a:lstStyle/>
          <a:p>
            <a:pPr>
              <a:spcAft>
                <a:spcPts val="600"/>
              </a:spcAft>
            </a:pPr>
            <a:endParaRPr lang="en-GB" sz="1600" b="1" dirty="0"/>
          </a:p>
          <a:p>
            <a:pPr>
              <a:spcAft>
                <a:spcPts val="600"/>
              </a:spcAft>
            </a:pPr>
            <a:endParaRPr lang="en-GB" sz="1600" b="1" dirty="0"/>
          </a:p>
          <a:p>
            <a:pPr>
              <a:spcAft>
                <a:spcPts val="600"/>
              </a:spcAft>
            </a:pPr>
            <a:endParaRPr lang="en-GB" sz="1600" b="1" dirty="0"/>
          </a:p>
          <a:p>
            <a:pPr>
              <a:spcAft>
                <a:spcPts val="600"/>
              </a:spcAft>
            </a:pPr>
            <a:endParaRPr lang="en-GB" sz="1600" b="1" dirty="0"/>
          </a:p>
          <a:p>
            <a:pPr>
              <a:spcAft>
                <a:spcPts val="600"/>
              </a:spcAft>
            </a:pPr>
            <a:r>
              <a:rPr lang="en-GB" sz="1600" b="1" dirty="0"/>
              <a:t>UCL Supervisors</a:t>
            </a:r>
          </a:p>
          <a:p>
            <a:pPr>
              <a:spcAft>
                <a:spcPts val="600"/>
              </a:spcAft>
            </a:pPr>
            <a:r>
              <a:rPr lang="en-GB" sz="1600" dirty="0"/>
              <a:t>Dr Michalis Katsoulis</a:t>
            </a:r>
          </a:p>
          <a:p>
            <a:pPr>
              <a:spcAft>
                <a:spcPts val="600"/>
              </a:spcAft>
            </a:pPr>
            <a:r>
              <a:rPr lang="en-GB" sz="1600" dirty="0"/>
              <a:t>Prof Manuel Gomes</a:t>
            </a:r>
          </a:p>
          <a:p>
            <a:pPr>
              <a:spcAft>
                <a:spcPts val="600"/>
              </a:spcAft>
            </a:pPr>
            <a:r>
              <a:rPr lang="en-GB" sz="1600" dirty="0"/>
              <a:t>Dr Sophie Eastwood</a:t>
            </a:r>
          </a:p>
          <a:p>
            <a:pPr>
              <a:spcAft>
                <a:spcPts val="600"/>
              </a:spcAft>
            </a:pPr>
            <a:endParaRPr lang="en-GB" sz="1600" dirty="0"/>
          </a:p>
        </p:txBody>
      </p:sp>
    </p:spTree>
    <p:extLst>
      <p:ext uri="{BB962C8B-B14F-4D97-AF65-F5344CB8AC3E}">
        <p14:creationId xmlns:p14="http://schemas.microsoft.com/office/powerpoint/2010/main" val="151497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1D42D-3DFA-9C89-B307-0FE2B228763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D05ECF1-0FFA-B994-CEA6-C933F0AE800A}"/>
              </a:ext>
            </a:extLst>
          </p:cNvPr>
          <p:cNvSpPr>
            <a:spLocks noGrp="1"/>
          </p:cNvSpPr>
          <p:nvPr>
            <p:ph idx="1"/>
          </p:nvPr>
        </p:nvSpPr>
        <p:spPr>
          <a:xfrm>
            <a:off x="432000" y="1518483"/>
            <a:ext cx="11088000" cy="4709516"/>
          </a:xfrm>
        </p:spPr>
        <p:txBody>
          <a:bodyPr>
            <a:normAutofit/>
          </a:bodyPr>
          <a:lstStyle/>
          <a:p>
            <a:pPr>
              <a:spcAft>
                <a:spcPts val="1200"/>
              </a:spcAft>
            </a:pPr>
            <a:r>
              <a:rPr lang="en-GB" sz="2800" dirty="0"/>
              <a:t>And yet, we often fully attribute changes in descriptive statistics to specific changes in policy through creating and using:</a:t>
            </a:r>
          </a:p>
          <a:p>
            <a:pPr marL="457200" indent="-457200">
              <a:spcAft>
                <a:spcPts val="1200"/>
              </a:spcAft>
              <a:buFont typeface="Arial" panose="020B0604020202020204" pitchFamily="34" charset="0"/>
              <a:buChar char="•"/>
            </a:pPr>
            <a:r>
              <a:rPr lang="en-GB" sz="2800" dirty="0"/>
              <a:t>Data dashboards</a:t>
            </a:r>
          </a:p>
          <a:p>
            <a:pPr marL="457200" indent="-457200">
              <a:spcAft>
                <a:spcPts val="1200"/>
              </a:spcAft>
              <a:buFont typeface="Arial" panose="020B0604020202020204" pitchFamily="34" charset="0"/>
              <a:buChar char="•"/>
            </a:pPr>
            <a:r>
              <a:rPr lang="en-GB" sz="2800" dirty="0"/>
              <a:t>Time series charts</a:t>
            </a:r>
          </a:p>
          <a:p>
            <a:pPr marL="457200" indent="-457200">
              <a:spcAft>
                <a:spcPts val="1200"/>
              </a:spcAft>
              <a:buFont typeface="Arial" panose="020B0604020202020204" pitchFamily="34" charset="0"/>
              <a:buChar char="•"/>
            </a:pPr>
            <a:r>
              <a:rPr lang="en-GB" sz="2800" dirty="0"/>
              <a:t>Raw proportions or means</a:t>
            </a:r>
          </a:p>
          <a:p>
            <a:pPr>
              <a:spcAft>
                <a:spcPts val="1200"/>
              </a:spcAft>
            </a:pPr>
            <a:endParaRPr lang="en-GB" sz="2800" dirty="0"/>
          </a:p>
          <a:p>
            <a:pPr>
              <a:spcAft>
                <a:spcPts val="1200"/>
              </a:spcAft>
            </a:pPr>
            <a:r>
              <a:rPr lang="en-GB" sz="2800" dirty="0"/>
              <a:t>None of which account for underlying trends or confounding factors.</a:t>
            </a:r>
          </a:p>
        </p:txBody>
      </p:sp>
      <p:sp>
        <p:nvSpPr>
          <p:cNvPr id="17" name="Title 4">
            <a:extLst>
              <a:ext uri="{FF2B5EF4-FFF2-40B4-BE49-F238E27FC236}">
                <a16:creationId xmlns:a16="http://schemas.microsoft.com/office/drawing/2014/main" id="{8DAD27B3-69EC-0E30-9317-558FA2BCE7D7}"/>
              </a:ext>
            </a:extLst>
          </p:cNvPr>
          <p:cNvSpPr>
            <a:spLocks noGrp="1"/>
          </p:cNvSpPr>
          <p:nvPr>
            <p:ph type="title"/>
          </p:nvPr>
        </p:nvSpPr>
        <p:spPr/>
        <p:txBody>
          <a:bodyPr>
            <a:normAutofit/>
          </a:bodyPr>
          <a:lstStyle/>
          <a:p>
            <a:r>
              <a:rPr lang="en-GB" sz="3200" dirty="0"/>
              <a:t>Why Current Evaluation Methods Can Be Misleading</a:t>
            </a:r>
            <a:endParaRPr lang="en-GB" sz="3200" spc="-40" dirty="0"/>
          </a:p>
        </p:txBody>
      </p:sp>
    </p:spTree>
    <p:extLst>
      <p:ext uri="{BB962C8B-B14F-4D97-AF65-F5344CB8AC3E}">
        <p14:creationId xmlns:p14="http://schemas.microsoft.com/office/powerpoint/2010/main" val="367001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E53B4-D1A2-C387-E73A-D39F1F327295}"/>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64BB75E6-B6DF-C34D-D7D5-DF45A2BCC98B}"/>
              </a:ext>
            </a:extLst>
          </p:cNvPr>
          <p:cNvSpPr>
            <a:spLocks noGrp="1"/>
          </p:cNvSpPr>
          <p:nvPr>
            <p:ph type="title"/>
          </p:nvPr>
        </p:nvSpPr>
        <p:spPr/>
        <p:txBody>
          <a:bodyPr/>
          <a:lstStyle/>
          <a:p>
            <a:r>
              <a:rPr lang="en-GB" dirty="0"/>
              <a:t>Correlation ≠ Causation</a:t>
            </a:r>
            <a:endParaRPr lang="en-GB" spc="-40" dirty="0"/>
          </a:p>
        </p:txBody>
      </p:sp>
      <p:pic>
        <p:nvPicPr>
          <p:cNvPr id="1026" name="Picture 2">
            <a:extLst>
              <a:ext uri="{FF2B5EF4-FFF2-40B4-BE49-F238E27FC236}">
                <a16:creationId xmlns:a16="http://schemas.microsoft.com/office/drawing/2014/main" id="{457A11E7-43E5-29DD-237A-E79577BFC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988" y="1891717"/>
            <a:ext cx="9576177" cy="376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0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C306D-2411-3121-2F80-DFECD60567A2}"/>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DD71342E-DBBE-5CA2-5186-CB7C5BA72CBE}"/>
              </a:ext>
            </a:extLst>
          </p:cNvPr>
          <p:cNvSpPr>
            <a:spLocks noGrp="1"/>
          </p:cNvSpPr>
          <p:nvPr>
            <p:ph type="title"/>
          </p:nvPr>
        </p:nvSpPr>
        <p:spPr/>
        <p:txBody>
          <a:bodyPr/>
          <a:lstStyle/>
          <a:p>
            <a:r>
              <a:rPr lang="en-GB" dirty="0"/>
              <a:t>When Correlations Can Be Misleading</a:t>
            </a:r>
            <a:endParaRPr lang="en-GB" spc="-40" dirty="0"/>
          </a:p>
        </p:txBody>
      </p:sp>
      <p:pic>
        <p:nvPicPr>
          <p:cNvPr id="3" name="Picture 2" descr="A screenshot of a computer&#10;&#10;AI-generated content may be incorrect.">
            <a:extLst>
              <a:ext uri="{FF2B5EF4-FFF2-40B4-BE49-F238E27FC236}">
                <a16:creationId xmlns:a16="http://schemas.microsoft.com/office/drawing/2014/main" id="{34289CB0-5658-FC34-CD53-E6CCDBBE45C4}"/>
              </a:ext>
            </a:extLst>
          </p:cNvPr>
          <p:cNvPicPr>
            <a:picLocks noChangeAspect="1"/>
          </p:cNvPicPr>
          <p:nvPr/>
        </p:nvPicPr>
        <p:blipFill>
          <a:blip r:embed="rId3"/>
          <a:stretch>
            <a:fillRect/>
          </a:stretch>
        </p:blipFill>
        <p:spPr>
          <a:xfrm>
            <a:off x="2909353" y="1297186"/>
            <a:ext cx="6449447" cy="4925404"/>
          </a:xfrm>
          <a:prstGeom prst="rect">
            <a:avLst/>
          </a:prstGeom>
        </p:spPr>
      </p:pic>
    </p:spTree>
    <p:extLst>
      <p:ext uri="{BB962C8B-B14F-4D97-AF65-F5344CB8AC3E}">
        <p14:creationId xmlns:p14="http://schemas.microsoft.com/office/powerpoint/2010/main" val="21832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44DF6-593B-441D-6EC6-6BAFE73234C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55E6AF3-8740-AC8D-4207-FA3924581978}"/>
              </a:ext>
            </a:extLst>
          </p:cNvPr>
          <p:cNvSpPr>
            <a:spLocks noGrp="1"/>
          </p:cNvSpPr>
          <p:nvPr>
            <p:ph idx="1"/>
          </p:nvPr>
        </p:nvSpPr>
        <p:spPr>
          <a:xfrm>
            <a:off x="432000" y="1394357"/>
            <a:ext cx="11088000" cy="4833642"/>
          </a:xfrm>
        </p:spPr>
        <p:txBody>
          <a:bodyPr>
            <a:normAutofit/>
          </a:bodyPr>
          <a:lstStyle/>
          <a:p>
            <a:pPr>
              <a:spcAft>
                <a:spcPts val="1200"/>
              </a:spcAft>
            </a:pPr>
            <a:r>
              <a:rPr lang="en-GB" sz="1800" dirty="0"/>
              <a:t>Scotland introduced a statutory minimum price for alcohol (50p per unit) in May 2018.</a:t>
            </a:r>
          </a:p>
          <a:p>
            <a:pPr>
              <a:spcAft>
                <a:spcPts val="1200"/>
              </a:spcAft>
            </a:pPr>
            <a:r>
              <a:rPr lang="en-GB" sz="1800" dirty="0"/>
              <a:t>Time series plots indicate that both alcohol consumption and alcohol hospitalisation rates decreased after implementing the intervention.</a:t>
            </a:r>
          </a:p>
        </p:txBody>
      </p:sp>
      <p:sp>
        <p:nvSpPr>
          <p:cNvPr id="17" name="Title 4">
            <a:extLst>
              <a:ext uri="{FF2B5EF4-FFF2-40B4-BE49-F238E27FC236}">
                <a16:creationId xmlns:a16="http://schemas.microsoft.com/office/drawing/2014/main" id="{E5307DD1-13EA-1F4D-13FF-33AAB22AE681}"/>
              </a:ext>
            </a:extLst>
          </p:cNvPr>
          <p:cNvSpPr>
            <a:spLocks noGrp="1"/>
          </p:cNvSpPr>
          <p:nvPr>
            <p:ph type="title"/>
          </p:nvPr>
        </p:nvSpPr>
        <p:spPr/>
        <p:txBody>
          <a:bodyPr/>
          <a:lstStyle/>
          <a:p>
            <a:r>
              <a:rPr lang="en-GB" dirty="0"/>
              <a:t>Example: Minimum Pricing of Alcohol in Scotland</a:t>
            </a:r>
            <a:endParaRPr lang="en-GB" spc="-40" dirty="0"/>
          </a:p>
        </p:txBody>
      </p:sp>
      <p:pic>
        <p:nvPicPr>
          <p:cNvPr id="6" name="Picture 5">
            <a:extLst>
              <a:ext uri="{FF2B5EF4-FFF2-40B4-BE49-F238E27FC236}">
                <a16:creationId xmlns:a16="http://schemas.microsoft.com/office/drawing/2014/main" id="{66D69701-F06C-7D52-6404-A8EB04761253}"/>
              </a:ext>
            </a:extLst>
          </p:cNvPr>
          <p:cNvPicPr>
            <a:picLocks noChangeAspect="1"/>
          </p:cNvPicPr>
          <p:nvPr/>
        </p:nvPicPr>
        <p:blipFill>
          <a:blip r:embed="rId3"/>
          <a:stretch>
            <a:fillRect/>
          </a:stretch>
        </p:blipFill>
        <p:spPr>
          <a:xfrm>
            <a:off x="535372" y="2679144"/>
            <a:ext cx="5090992" cy="3018271"/>
          </a:xfrm>
          <a:prstGeom prst="rect">
            <a:avLst/>
          </a:prstGeom>
        </p:spPr>
      </p:pic>
      <p:sp>
        <p:nvSpPr>
          <p:cNvPr id="10" name="TextBox 9">
            <a:extLst>
              <a:ext uri="{FF2B5EF4-FFF2-40B4-BE49-F238E27FC236}">
                <a16:creationId xmlns:a16="http://schemas.microsoft.com/office/drawing/2014/main" id="{46AC32E3-0EB9-D470-6240-3D21C9A404A4}"/>
              </a:ext>
            </a:extLst>
          </p:cNvPr>
          <p:cNvSpPr txBox="1"/>
          <p:nvPr/>
        </p:nvSpPr>
        <p:spPr>
          <a:xfrm>
            <a:off x="407799" y="5766333"/>
            <a:ext cx="5443153" cy="307777"/>
          </a:xfrm>
          <a:prstGeom prst="rect">
            <a:avLst/>
          </a:prstGeom>
          <a:noFill/>
        </p:spPr>
        <p:txBody>
          <a:bodyPr wrap="square" rtlCol="0">
            <a:spAutoFit/>
          </a:bodyPr>
          <a:lstStyle/>
          <a:p>
            <a:pPr algn="ctr"/>
            <a:r>
              <a:rPr lang="en-GB" sz="700" dirty="0"/>
              <a:t>Birtwistle, S. </a:t>
            </a:r>
            <a:r>
              <a:rPr lang="en-GB" sz="700" i="1" dirty="0"/>
              <a:t>et al.</a:t>
            </a:r>
            <a:r>
              <a:rPr lang="en-GB" sz="700" dirty="0"/>
              <a:t> (2022) </a:t>
            </a:r>
            <a:r>
              <a:rPr lang="en-GB" sz="700" i="1" dirty="0"/>
              <a:t>The Scottish Health Survey 2022 – Volume 1: Main Report</a:t>
            </a:r>
            <a:r>
              <a:rPr lang="en-GB" sz="700" dirty="0"/>
              <a:t>. Scottish Centre for Social Research. Available at: </a:t>
            </a:r>
            <a:r>
              <a:rPr lang="en-GB" sz="700" dirty="0">
                <a:hlinkClick r:id="rId4"/>
              </a:rPr>
              <a:t>https://www.gov.scot/publications/scottish-health-survey-2022-volume-1-main-report/pages/10/</a:t>
            </a:r>
            <a:r>
              <a:rPr lang="en-GB" sz="700" dirty="0"/>
              <a:t> (Accessed: 5 August 2025).</a:t>
            </a:r>
            <a:endParaRPr lang="en-GB" sz="700" dirty="0">
              <a:effectLst/>
            </a:endParaRPr>
          </a:p>
        </p:txBody>
      </p:sp>
      <p:pic>
        <p:nvPicPr>
          <p:cNvPr id="12" name="Picture 11">
            <a:extLst>
              <a:ext uri="{FF2B5EF4-FFF2-40B4-BE49-F238E27FC236}">
                <a16:creationId xmlns:a16="http://schemas.microsoft.com/office/drawing/2014/main" id="{FB98BA21-A760-DD6B-63D6-3F5A4DE8F7EC}"/>
              </a:ext>
            </a:extLst>
          </p:cNvPr>
          <p:cNvPicPr>
            <a:picLocks noChangeAspect="1"/>
          </p:cNvPicPr>
          <p:nvPr/>
        </p:nvPicPr>
        <p:blipFill>
          <a:blip r:embed="rId5"/>
          <a:stretch>
            <a:fillRect/>
          </a:stretch>
        </p:blipFill>
        <p:spPr>
          <a:xfrm>
            <a:off x="6091472" y="2679144"/>
            <a:ext cx="5664911" cy="3017206"/>
          </a:xfrm>
          <a:prstGeom prst="rect">
            <a:avLst/>
          </a:prstGeom>
        </p:spPr>
      </p:pic>
      <p:sp>
        <p:nvSpPr>
          <p:cNvPr id="13" name="TextBox 12">
            <a:extLst>
              <a:ext uri="{FF2B5EF4-FFF2-40B4-BE49-F238E27FC236}">
                <a16:creationId xmlns:a16="http://schemas.microsoft.com/office/drawing/2014/main" id="{EAB27AF6-CF1C-C515-CF57-D6A4F4886522}"/>
              </a:ext>
            </a:extLst>
          </p:cNvPr>
          <p:cNvSpPr txBox="1"/>
          <p:nvPr/>
        </p:nvSpPr>
        <p:spPr>
          <a:xfrm>
            <a:off x="6101048" y="5766333"/>
            <a:ext cx="5443153" cy="415498"/>
          </a:xfrm>
          <a:prstGeom prst="rect">
            <a:avLst/>
          </a:prstGeom>
          <a:noFill/>
        </p:spPr>
        <p:txBody>
          <a:bodyPr wrap="square" rtlCol="0">
            <a:spAutoFit/>
          </a:bodyPr>
          <a:lstStyle/>
          <a:p>
            <a:pPr algn="ctr"/>
            <a:r>
              <a:rPr lang="en-GB" sz="700" dirty="0"/>
              <a:t>Public Health Scotland (2024) </a:t>
            </a:r>
            <a:r>
              <a:rPr lang="en-GB" sz="700" i="1" dirty="0"/>
              <a:t>Alcohol consumption and harms dashboard 2023/2024</a:t>
            </a:r>
            <a:r>
              <a:rPr lang="en-GB" sz="700" dirty="0"/>
              <a:t>. Available at: </a:t>
            </a:r>
            <a:r>
              <a:rPr lang="en-GB" sz="700" dirty="0">
                <a:hlinkClick r:id="rId6"/>
              </a:rPr>
              <a:t>https://publichealthscotland.scot/publications/alcohol-consumption-and-harms-dashboard/alcohol-consumption-and-harms-dashboard-20232024/</a:t>
            </a:r>
            <a:r>
              <a:rPr lang="en-GB" sz="700" dirty="0"/>
              <a:t> (Accessed: 5 August 2025).</a:t>
            </a:r>
            <a:endParaRPr lang="en-GB" sz="700" dirty="0">
              <a:effectLst/>
            </a:endParaRPr>
          </a:p>
        </p:txBody>
      </p:sp>
    </p:spTree>
    <p:extLst>
      <p:ext uri="{BB962C8B-B14F-4D97-AF65-F5344CB8AC3E}">
        <p14:creationId xmlns:p14="http://schemas.microsoft.com/office/powerpoint/2010/main" val="320894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HSD-Refresh-Theme-NOV1120B">
  <a:themeElements>
    <a:clrScheme name="Custom 2">
      <a:dk1>
        <a:srgbClr val="FFFFFF"/>
      </a:dk1>
      <a:lt1>
        <a:srgbClr val="231F20"/>
      </a:lt1>
      <a:dk2>
        <a:srgbClr val="005EB8"/>
      </a:dk2>
      <a:lt2>
        <a:srgbClr val="F4F6F8"/>
      </a:lt2>
      <a:accent1>
        <a:srgbClr val="003087"/>
      </a:accent1>
      <a:accent2>
        <a:srgbClr val="768692"/>
      </a:accent2>
      <a:accent3>
        <a:srgbClr val="C7CED3"/>
      </a:accent3>
      <a:accent4>
        <a:srgbClr val="99DDEB"/>
      </a:accent4>
      <a:accent5>
        <a:srgbClr val="80D2CC"/>
      </a:accent5>
      <a:accent6>
        <a:srgbClr val="425563"/>
      </a:accent6>
      <a:hlink>
        <a:srgbClr val="005EB8"/>
      </a:hlink>
      <a:folHlink>
        <a:srgbClr val="0030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SE-PPT-Template-Feb2025  -  Read-Only" id="{5D609849-B680-4915-9D04-0A71F106D0A6}" vid="{7383E2E0-6315-4DB3-830B-5EAE66EAD8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65CA5E08054FD459D4EF6A9E070BBBA" ma:contentTypeVersion="8" ma:contentTypeDescription="Create a new document." ma:contentTypeScope="" ma:versionID="d3f18e51cc0feca4218416013b81e64a">
  <xsd:schema xmlns:xsd="http://www.w3.org/2001/XMLSchema" xmlns:xs="http://www.w3.org/2001/XMLSchema" xmlns:p="http://schemas.microsoft.com/office/2006/metadata/properties" xmlns:ns2="06420201-ca31-43f2-9f44-bb29c8bc933b" xmlns:ns3="c036be12-d36c-4123-b7c6-21e1d4620f73" targetNamespace="http://schemas.microsoft.com/office/2006/metadata/properties" ma:root="true" ma:fieldsID="7d70f59d2cc8711ffa61d123691c5f62" ns2:_="" ns3:_="">
    <xsd:import namespace="06420201-ca31-43f2-9f44-bb29c8bc933b"/>
    <xsd:import namespace="c036be12-d36c-4123-b7c6-21e1d4620f7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20201-ca31-43f2-9f44-bb29c8bc933b" elementFormDefault="qualified">
    <xsd:import namespace="http://schemas.microsoft.com/office/2006/documentManagement/types"/>
    <xsd:import namespace="http://schemas.microsoft.com/office/infopath/2007/PartnerControls"/>
    <xsd:element name="SharedWithUsers" ma:index="8"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036be12-d36c-4123-b7c6-21e1d4620f7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7B6D4F5-ECA0-4A22-A4DD-3335756FD664}">
  <ds:schemaRefs>
    <ds:schemaRef ds:uri="http://schemas.microsoft.com/sharepoint/v3/contenttype/forms"/>
  </ds:schemaRefs>
</ds:datastoreItem>
</file>

<file path=customXml/itemProps2.xml><?xml version="1.0" encoding="utf-8"?>
<ds:datastoreItem xmlns:ds="http://schemas.openxmlformats.org/officeDocument/2006/customXml" ds:itemID="{A9ADA683-F7C7-4B74-AF52-A8EC6FE044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420201-ca31-43f2-9f44-bb29c8bc933b"/>
    <ds:schemaRef ds:uri="c036be12-d36c-4123-b7c6-21e1d4620f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12B3C52-C4E5-4003-8240-632FDE102EAB}">
  <ds:schemaRefs>
    <ds:schemaRef ds:uri="http://schemas.microsoft.com/office/infopath/2007/PartnerControls"/>
    <ds:schemaRef ds:uri="3aa42f08-e708-46fa-8873-ef4bebe479f0"/>
    <ds:schemaRef ds:uri="http://purl.org/dc/terms/"/>
    <ds:schemaRef ds:uri="http://purl.org/dc/dcmitype/"/>
    <ds:schemaRef ds:uri="http://purl.org/dc/elements/1.1/"/>
    <ds:schemaRef ds:uri="http://schemas.microsoft.com/office/2006/documentManagement/types"/>
    <ds:schemaRef ds:uri="http://www.w3.org/XML/1998/namespace"/>
    <ds:schemaRef ds:uri="http://schemas.openxmlformats.org/package/2006/metadata/core-properties"/>
    <ds:schemaRef ds:uri="28964cdc-6461-4632-bf5a-ecc56702e60f"/>
    <ds:schemaRef ds:uri="http://schemas.microsoft.com/office/2006/metadata/properties"/>
    <ds:schemaRef ds:uri="2e9807c8-684d-4ce2-9798-0aa295dedadb"/>
    <ds:schemaRef ds:uri="5668c8bc-6c30-45e9-80ca-5109d4270dfd"/>
    <ds:schemaRef ds:uri="4e4326f6-5e34-4e05-b314-006661b9c42d"/>
  </ds:schemaRefs>
</ds:datastoreItem>
</file>

<file path=docProps/app.xml><?xml version="1.0" encoding="utf-8"?>
<Properties xmlns="http://schemas.openxmlformats.org/officeDocument/2006/extended-properties" xmlns:vt="http://schemas.openxmlformats.org/officeDocument/2006/docPropsVTypes">
  <Template>NHSE-NCL Milestone 1 Presentation</Template>
  <TotalTime>2900</TotalTime>
  <Words>8912</Words>
  <Application>Microsoft Office PowerPoint</Application>
  <PresentationFormat>Widescreen</PresentationFormat>
  <Paragraphs>573</Paragraphs>
  <Slides>59</Slides>
  <Notes>53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Calibri</vt:lpstr>
      <vt:lpstr>NHSD-Refresh-Theme-NOV1120B</vt:lpstr>
      <vt:lpstr>Evaluating What Works:  An Overview of Causal Methods for Policy Intervention and Service Evaluations</vt:lpstr>
      <vt:lpstr>Session Outline</vt:lpstr>
      <vt:lpstr>The Role of Causal Methods in Enabling Data-Led Decision Making </vt:lpstr>
      <vt:lpstr>The 10 Year Plan &amp; Model ICB Blueprint</vt:lpstr>
      <vt:lpstr>Evaluation Questions of Interest</vt:lpstr>
      <vt:lpstr>Why Current Evaluation Methods Can Be Misleading</vt:lpstr>
      <vt:lpstr>Correlation ≠ Causation</vt:lpstr>
      <vt:lpstr>When Correlations Can Be Misleading</vt:lpstr>
      <vt:lpstr>Example: Minimum Pricing of Alcohol in Scotland</vt:lpstr>
      <vt:lpstr>Was the intervention successful?</vt:lpstr>
      <vt:lpstr>PowerPoint Presentation</vt:lpstr>
      <vt:lpstr>Overview &amp; Classes of Causal Methods</vt:lpstr>
      <vt:lpstr>Fundamental Problem of Causal Inference</vt:lpstr>
      <vt:lpstr>Fundamental Problem of Causal Inference</vt:lpstr>
      <vt:lpstr>Randomizing for Exchangeability</vt:lpstr>
      <vt:lpstr>Associations vs. Causation</vt:lpstr>
      <vt:lpstr>Selecting Appropriate Causal Methods</vt:lpstr>
      <vt:lpstr>Current Guidance</vt:lpstr>
      <vt:lpstr>Causal Methods Taxonomy</vt:lpstr>
      <vt:lpstr>Quasi-Experimental Methods</vt:lpstr>
      <vt:lpstr>Overview of Quasi-Experimental Methods</vt:lpstr>
      <vt:lpstr>Difference-in-Differences</vt:lpstr>
      <vt:lpstr>DiD Ex.: Rideshare for Medicaid Patients</vt:lpstr>
      <vt:lpstr>Interrupted Time Series</vt:lpstr>
      <vt:lpstr>ITS Ex.: UK Soft Drink Industry Levy</vt:lpstr>
      <vt:lpstr>Controlled Interrupted Time Series</vt:lpstr>
      <vt:lpstr>CITS Ex.: TFL HFSS Advertising Restrictions</vt:lpstr>
      <vt:lpstr>Performing a Controlled Interrupted Time Series</vt:lpstr>
      <vt:lpstr>Synthetic Controls</vt:lpstr>
      <vt:lpstr>SC Ex.: California’s Tobacco Control Program</vt:lpstr>
      <vt:lpstr>Regression Discontinuity Design</vt:lpstr>
      <vt:lpstr>SC Ex.: Effects of Statins on Cholesterol &amp; Adverse Outcomes</vt:lpstr>
      <vt:lpstr>Instrumental Variables</vt:lpstr>
      <vt:lpstr>IV Ex.: Lifetime Earnings and the Vietnam Era Draft Lottery</vt:lpstr>
      <vt:lpstr>Adjustment Based Methods</vt:lpstr>
      <vt:lpstr>Overview of Adjustment Based Methods</vt:lpstr>
      <vt:lpstr>Aligning Observational Studies with the Gold Standard (RCTs)</vt:lpstr>
      <vt:lpstr>How NICE’s RWE Framework Embeds Target Trial Principles</vt:lpstr>
      <vt:lpstr>When Observational Studies &amp; Trials Tell Different Stories</vt:lpstr>
      <vt:lpstr>Directed Acyclic Graphs</vt:lpstr>
      <vt:lpstr>Shortcomings of Standard Outcome Regression Modelling</vt:lpstr>
      <vt:lpstr>Propensity Score Matching</vt:lpstr>
      <vt:lpstr>PSM Ex.: Risk of mental illness in people living with HIV in the UK</vt:lpstr>
      <vt:lpstr>Inverse Probability Weighting</vt:lpstr>
      <vt:lpstr>IPW Ex.: Comparative Effectiveness of SGLT-2 Inhibitors, GLP-1 Receptor Antagonists, and DPP-4 Inhibitors for Recurrent Nephrolithiasis (Kidney Stones)</vt:lpstr>
      <vt:lpstr>Parametric G-Formula</vt:lpstr>
      <vt:lpstr>GF Ex.: Guideline-Based Physical Activity and Survival Among US Men With Nonmetastatic Prostate Cancer</vt:lpstr>
      <vt:lpstr>IPW vs Parametric G-Formula</vt:lpstr>
      <vt:lpstr>Case Studies from North Central London</vt:lpstr>
      <vt:lpstr>Hub Model of Care for Ophthalmology</vt:lpstr>
      <vt:lpstr>Study 1: Hub Model of Care for Ophthalmology</vt:lpstr>
      <vt:lpstr>DOAC Prescription Policy Changes</vt:lpstr>
      <vt:lpstr>Study 2: DOAC Prescription Policy Changes</vt:lpstr>
      <vt:lpstr>Potential Applications for Digital Interventions</vt:lpstr>
      <vt:lpstr>Wrap-Up</vt:lpstr>
      <vt:lpstr>Key Takeaway Messages</vt:lpstr>
      <vt:lpstr>Causal Methods Handbook</vt:lpstr>
      <vt:lpstr>Causal Methods Handbook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Wong, Jamie</dc:creator>
  <cp:lastModifiedBy>Lai Chun Jamie Wong</cp:lastModifiedBy>
  <cp:revision>254</cp:revision>
  <dcterms:created xsi:type="dcterms:W3CDTF">2025-08-05T13:14:33Z</dcterms:created>
  <dcterms:modified xsi:type="dcterms:W3CDTF">2025-10-15T15:55:38Z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0x010100065CA5E08054FD459D4EF6A9E070BBBA</vt:lpwstr>
  </property>
  <property fmtid="{D5CDD505-2E9C-101B-9397-08002B2CF9AE}" pid="3" name="_dlc_DocIdItemGuid">
    <vt:lpwstr>56579ddb-1cdf-4035-9a3d-2da04fab6c26</vt:lpwstr>
  </property>
</Properties>
</file>